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71" r:id="rId7"/>
    <p:sldId id="264" r:id="rId8"/>
    <p:sldId id="265" r:id="rId9"/>
    <p:sldId id="267" r:id="rId10"/>
    <p:sldId id="269" r:id="rId11"/>
    <p:sldId id="273" r:id="rId12"/>
    <p:sldId id="275" r:id="rId13"/>
    <p:sldId id="277" r:id="rId14"/>
    <p:sldId id="279" r:id="rId15"/>
    <p:sldId id="281" r:id="rId16"/>
    <p:sldId id="283" r:id="rId17"/>
    <p:sldId id="2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7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5" name="Footer Placeholder 4"/>
          <p:cNvSpPr>
            <a:spLocks noGrp="1"/>
          </p:cNvSpPr>
          <p:nvPr>
            <p:ph type="ftr" sz="quarter" idx="11"/>
          </p:nvPr>
        </p:nvSpPr>
        <p:spPr/>
        <p:txBody>
          <a:bodyPr/>
          <a:lstStyle/>
          <a:p>
            <a:endParaRPr lang="pl-P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327274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81239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A339CB-AFB2-4C7D-ACB5-576F1CC9539F}" type="slidenum">
              <a:rPr lang="pl-PL" smtClean="0"/>
              <a:pPr/>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72703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161573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A339CB-AFB2-4C7D-ACB5-576F1CC9539F}" type="slidenum">
              <a:rPr lang="pl-PL" smtClean="0"/>
              <a:pPr/>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290712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378542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3410335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329992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18757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101541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147134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8" name="Footer Placeholder 7"/>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2760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4" name="Footer Placeholder 3"/>
          <p:cNvSpPr>
            <a:spLocks noGrp="1"/>
          </p:cNvSpPr>
          <p:nvPr>
            <p:ph type="ftr" sz="quarter" idx="11"/>
          </p:nvPr>
        </p:nvSpPr>
        <p:spPr/>
        <p:txBody>
          <a:bodyPr/>
          <a:lstStyle/>
          <a:p>
            <a:endParaRPr lang="pl-P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109013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17376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316590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B19D815-C3CF-46EA-9E09-6238EAC62B8E}" type="datetimeFigureOut">
              <a:rPr lang="pl-PL" smtClean="0"/>
              <a:pPr/>
              <a:t>2021-08-15</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31898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19D815-C3CF-46EA-9E09-6238EAC62B8E}" type="datetimeFigureOut">
              <a:rPr lang="pl-PL" smtClean="0"/>
              <a:pPr/>
              <a:t>2021-08-15</a:t>
            </a:fld>
            <a:endParaRPr lang="pl-P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A339CB-AFB2-4C7D-ACB5-576F1CC9539F}" type="slidenum">
              <a:rPr lang="pl-PL" smtClean="0"/>
              <a:pPr/>
              <a:t>‹#›</a:t>
            </a:fld>
            <a:endParaRPr lang="pl-PL"/>
          </a:p>
        </p:txBody>
      </p:sp>
    </p:spTree>
    <p:extLst>
      <p:ext uri="{BB962C8B-B14F-4D97-AF65-F5344CB8AC3E}">
        <p14:creationId xmlns:p14="http://schemas.microsoft.com/office/powerpoint/2010/main" xmlns="" val="1264965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lexlege.pl/kp/dzial-dziesiaty-bezpieczenstwo-i-higiena-pracy/286/" TargetMode="External"/><Relationship Id="rId13" Type="http://schemas.openxmlformats.org/officeDocument/2006/relationships/image" Target="../media/image16.png"/><Relationship Id="rId3" Type="http://schemas.openxmlformats.org/officeDocument/2006/relationships/hyperlink" Target="https://www.lexlege.pl/kp/art-49/" TargetMode="External"/><Relationship Id="rId7" Type="http://schemas.openxmlformats.org/officeDocument/2006/relationships/hyperlink" Target="https://www.lexlege.pl/kp/art-15/" TargetMode="External"/><Relationship Id="rId12" Type="http://schemas.openxmlformats.org/officeDocument/2006/relationships/hyperlink" Target="https://www.pip.gov.pl/pl/f/v/20310/Praktyczny%20poradniik%20prawa%20pracy%20dla%20pracownika.pdf" TargetMode="External"/><Relationship Id="rId2" Type="http://schemas.openxmlformats.org/officeDocument/2006/relationships/hyperlink" Target="https://www.lexlege.pl/kp/art-36/" TargetMode="External"/><Relationship Id="rId1" Type="http://schemas.openxmlformats.org/officeDocument/2006/relationships/slideLayout" Target="../slideLayouts/slideLayout2.xml"/><Relationship Id="rId6" Type="http://schemas.openxmlformats.org/officeDocument/2006/relationships/hyperlink" Target="https://www.lexlege.pl/kp/rozdzial-v-praca-w-godzinach-nadliczbowych/271/" TargetMode="External"/><Relationship Id="rId11" Type="http://schemas.openxmlformats.org/officeDocument/2006/relationships/hyperlink" Target="https://www.paih.gov.pl/prawo/prawo_pracy" TargetMode="External"/><Relationship Id="rId5" Type="http://schemas.openxmlformats.org/officeDocument/2006/relationships/hyperlink" Target="https://www.lexlege.pl/kp/rozdzial-ii-normy-i-ogolny-wymiar-czasu-pracy/268/" TargetMode="External"/><Relationship Id="rId10" Type="http://schemas.openxmlformats.org/officeDocument/2006/relationships/hyperlink" Target="https://www.lexlege.pl/kp/art-25/" TargetMode="External"/><Relationship Id="rId4" Type="http://schemas.openxmlformats.org/officeDocument/2006/relationships/hyperlink" Target="https://www.lexlege.pl/kp/art-152/" TargetMode="External"/><Relationship Id="rId9" Type="http://schemas.openxmlformats.org/officeDocument/2006/relationships/hyperlink" Target="https://www.lexlege.pl/kp/art-11-3/" TargetMode="External"/><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package" Target="../embeddings/Arkusz_programu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b="1" dirty="0">
                <a:solidFill>
                  <a:srgbClr val="00B050"/>
                </a:solidFill>
              </a:rPr>
              <a:t>Porady prawne – analiza przypadków z zakresu prawa pracy </a:t>
            </a:r>
          </a:p>
        </p:txBody>
      </p:sp>
      <p:sp>
        <p:nvSpPr>
          <p:cNvPr id="3" name="Podtytuł 2"/>
          <p:cNvSpPr>
            <a:spLocks noGrp="1"/>
          </p:cNvSpPr>
          <p:nvPr>
            <p:ph type="subTitle" idx="1"/>
          </p:nvPr>
        </p:nvSpPr>
        <p:spPr/>
        <p:txBody>
          <a:bodyPr>
            <a:normAutofit/>
          </a:bodyPr>
          <a:lstStyle/>
          <a:p>
            <a:r>
              <a:rPr lang="pl-PL" b="1" dirty="0"/>
              <a:t>WEBQUEST JEST PRZEZNACZONY </a:t>
            </a:r>
          </a:p>
          <a:p>
            <a:r>
              <a:rPr lang="pl-PL" b="1" dirty="0"/>
              <a:t>DLA KLAS SZKOŁY POLICEALNEJ O KIERUNKU ADMINISTRACYJNYM</a:t>
            </a:r>
          </a:p>
          <a:p>
            <a:endParaRPr lang="pl-PL" dirty="0"/>
          </a:p>
        </p:txBody>
      </p:sp>
      <p:pic>
        <p:nvPicPr>
          <p:cNvPr id="4" name="Obraz 3"/>
          <p:cNvPicPr>
            <a:picLocks noChangeAspect="1"/>
          </p:cNvPicPr>
          <p:nvPr/>
        </p:nvPicPr>
        <p:blipFill>
          <a:blip r:embed="rId2" cstate="print"/>
          <a:stretch>
            <a:fillRect/>
          </a:stretch>
        </p:blipFill>
        <p:spPr>
          <a:xfrm>
            <a:off x="8621486" y="108088"/>
            <a:ext cx="3461657" cy="2204038"/>
          </a:xfrm>
          <a:prstGeom prst="rect">
            <a:avLst/>
          </a:prstGeom>
        </p:spPr>
      </p:pic>
      <p:pic>
        <p:nvPicPr>
          <p:cNvPr id="8" name="Obraz 7"/>
          <p:cNvPicPr>
            <a:picLocks noChangeAspect="1"/>
          </p:cNvPicPr>
          <p:nvPr/>
        </p:nvPicPr>
        <p:blipFill>
          <a:blip r:embed="rId3" cstate="print"/>
          <a:stretch>
            <a:fillRect/>
          </a:stretch>
        </p:blipFill>
        <p:spPr>
          <a:xfrm>
            <a:off x="2769326" y="108087"/>
            <a:ext cx="5068388" cy="2204039"/>
          </a:xfrm>
          <a:prstGeom prst="rect">
            <a:avLst/>
          </a:prstGeom>
        </p:spPr>
      </p:pic>
      <p:pic>
        <p:nvPicPr>
          <p:cNvPr id="6" name="Picture 2" descr="EOG logo">
            <a:extLst>
              <a:ext uri="{FF2B5EF4-FFF2-40B4-BE49-F238E27FC236}">
                <a16:creationId xmlns:a16="http://schemas.microsoft.com/office/drawing/2014/main" xmlns="" id="{4F4B3DB1-BC35-4487-A7D5-D344C3ABB7B3}"/>
              </a:ext>
            </a:extLst>
          </p:cNvPr>
          <p:cNvPicPr>
            <a:picLocks noChangeAspect="1" noChangeArrowheads="1"/>
          </p:cNvPicPr>
          <p:nvPr/>
        </p:nvPicPr>
        <p:blipFill>
          <a:blip r:embed="rId4" cstate="print"/>
          <a:srcRect/>
          <a:stretch>
            <a:fillRect/>
          </a:stretch>
        </p:blipFill>
        <p:spPr bwMode="auto">
          <a:xfrm>
            <a:off x="579620" y="303537"/>
            <a:ext cx="1279159" cy="896329"/>
          </a:xfrm>
          <a:prstGeom prst="rect">
            <a:avLst/>
          </a:prstGeom>
          <a:noFill/>
        </p:spPr>
      </p:pic>
    </p:spTree>
    <p:extLst>
      <p:ext uri="{BB962C8B-B14F-4D97-AF65-F5344CB8AC3E}">
        <p14:creationId xmlns:p14="http://schemas.microsoft.com/office/powerpoint/2010/main" xmlns="" val="2502585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24297" y="454293"/>
            <a:ext cx="2112471" cy="525421"/>
          </a:xfrm>
        </p:spPr>
        <p:txBody>
          <a:bodyPr>
            <a:normAutofit/>
          </a:bodyPr>
          <a:lstStyle/>
          <a:p>
            <a:r>
              <a:rPr lang="pl-PL" sz="2800" b="1" dirty="0">
                <a:solidFill>
                  <a:srgbClr val="FF0000"/>
                </a:solidFill>
              </a:rPr>
              <a:t>ŹRÓDŁA</a:t>
            </a:r>
            <a:endParaRPr lang="pl-PL" dirty="0"/>
          </a:p>
        </p:txBody>
      </p:sp>
      <p:sp>
        <p:nvSpPr>
          <p:cNvPr id="3" name="Symbol zastępczy zawartości 2"/>
          <p:cNvSpPr>
            <a:spLocks noGrp="1"/>
          </p:cNvSpPr>
          <p:nvPr>
            <p:ph idx="1"/>
          </p:nvPr>
        </p:nvSpPr>
        <p:spPr>
          <a:xfrm>
            <a:off x="1724297" y="979714"/>
            <a:ext cx="10097589" cy="5316583"/>
          </a:xfrm>
        </p:spPr>
        <p:txBody>
          <a:bodyPr>
            <a:normAutofit fontScale="85000" lnSpcReduction="20000"/>
          </a:bodyPr>
          <a:lstStyle/>
          <a:p>
            <a:pPr marL="0" indent="0">
              <a:buNone/>
            </a:pPr>
            <a:r>
              <a:rPr lang="pl-PL" sz="2400" dirty="0">
                <a:hlinkClick r:id="rId2"/>
              </a:rPr>
              <a:t>https://www.lexlege.pl/kp/art-36/</a:t>
            </a:r>
            <a:endParaRPr lang="pl-PL" sz="2400" dirty="0"/>
          </a:p>
          <a:p>
            <a:pPr marL="0" indent="0">
              <a:buNone/>
            </a:pPr>
            <a:r>
              <a:rPr lang="pl-PL" sz="2400" dirty="0">
                <a:hlinkClick r:id="rId3"/>
              </a:rPr>
              <a:t>https://www.lexlege.pl/kp/art-49/</a:t>
            </a:r>
            <a:endParaRPr lang="pl-PL" sz="2400" dirty="0"/>
          </a:p>
          <a:p>
            <a:pPr marL="0" indent="0">
              <a:buNone/>
            </a:pPr>
            <a:r>
              <a:rPr lang="pl-PL" sz="2400" dirty="0">
                <a:hlinkClick r:id="rId4"/>
              </a:rPr>
              <a:t>https://www.lexlege.pl/kp/art-152/</a:t>
            </a:r>
            <a:endParaRPr lang="pl-PL" sz="2400" dirty="0"/>
          </a:p>
          <a:p>
            <a:pPr marL="0" indent="0">
              <a:buNone/>
            </a:pPr>
            <a:r>
              <a:rPr lang="pl-PL" sz="2400" dirty="0">
                <a:hlinkClick r:id="rId5"/>
              </a:rPr>
              <a:t>https://www.lexlege.pl/kp/rozdzial-ii-normy-i-ogolny-wymiar-czasu-pracy/268/</a:t>
            </a:r>
            <a:endParaRPr lang="pl-PL" sz="2400" dirty="0"/>
          </a:p>
          <a:p>
            <a:pPr marL="0" indent="0">
              <a:buNone/>
            </a:pPr>
            <a:r>
              <a:rPr lang="pl-PL" sz="2400" dirty="0">
                <a:hlinkClick r:id="rId6"/>
              </a:rPr>
              <a:t>https://www.lexlege.pl/kp/rozdzial-v-praca-w-godzinach-nadliczbowych/271/</a:t>
            </a:r>
            <a:endParaRPr lang="pl-PL" sz="2400" dirty="0"/>
          </a:p>
          <a:p>
            <a:pPr marL="0" indent="0">
              <a:buNone/>
            </a:pPr>
            <a:r>
              <a:rPr lang="pl-PL" sz="2400" dirty="0">
                <a:hlinkClick r:id="rId7"/>
              </a:rPr>
              <a:t>https://www.lexlege.pl/kp/art-15/</a:t>
            </a:r>
            <a:endParaRPr lang="pl-PL" sz="2400" dirty="0"/>
          </a:p>
          <a:p>
            <a:pPr marL="0" indent="0">
              <a:buNone/>
            </a:pPr>
            <a:r>
              <a:rPr lang="pl-PL" sz="2400" dirty="0">
                <a:hlinkClick r:id="rId8"/>
              </a:rPr>
              <a:t>https://www.lexlege.pl/kp/dzial-dziesiaty-bezpieczenstwo-i-higiena-pracy/286/</a:t>
            </a:r>
            <a:endParaRPr lang="pl-PL" sz="2400" dirty="0"/>
          </a:p>
          <a:p>
            <a:pPr marL="0" indent="0">
              <a:buNone/>
            </a:pPr>
            <a:r>
              <a:rPr lang="pl-PL" sz="2400" dirty="0">
                <a:hlinkClick r:id="rId9"/>
              </a:rPr>
              <a:t>https://www.lexlege.pl/kp/art-11-3/</a:t>
            </a:r>
            <a:endParaRPr lang="pl-PL" sz="2400" dirty="0"/>
          </a:p>
          <a:p>
            <a:pPr marL="0" indent="0">
              <a:buNone/>
            </a:pPr>
            <a:r>
              <a:rPr lang="pl-PL" sz="2400" dirty="0">
                <a:hlinkClick r:id="rId10"/>
              </a:rPr>
              <a:t>https://www.lexlege.pl/kp/art-25</a:t>
            </a:r>
            <a:r>
              <a:rPr lang="pl-PL" sz="2400" dirty="0" smtClean="0">
                <a:hlinkClick r:id="rId10"/>
              </a:rPr>
              <a:t>/</a:t>
            </a:r>
            <a:endParaRPr lang="pl-PL" sz="2400" dirty="0" smtClean="0"/>
          </a:p>
          <a:p>
            <a:pPr marL="0" indent="0">
              <a:buNone/>
            </a:pPr>
            <a:r>
              <a:rPr lang="pl-PL" sz="2400" dirty="0" smtClean="0">
                <a:hlinkClick r:id="rId11"/>
              </a:rPr>
              <a:t>https://</a:t>
            </a:r>
            <a:r>
              <a:rPr lang="pl-PL" sz="2400" dirty="0" smtClean="0">
                <a:hlinkClick r:id="rId11"/>
              </a:rPr>
              <a:t>www.paih.gov.pl/prawo/prawo_pracy</a:t>
            </a:r>
            <a:endParaRPr lang="pl-PL" sz="2400" dirty="0" smtClean="0"/>
          </a:p>
          <a:p>
            <a:pPr marL="0" indent="0">
              <a:buNone/>
            </a:pPr>
            <a:r>
              <a:rPr lang="pl-PL" sz="2400" dirty="0" smtClean="0">
                <a:hlinkClick r:id="rId12"/>
              </a:rPr>
              <a:t>https://</a:t>
            </a:r>
            <a:r>
              <a:rPr lang="pl-PL" sz="2400" dirty="0" smtClean="0">
                <a:hlinkClick r:id="rId12"/>
              </a:rPr>
              <a:t>www.pip.gov.pl/pl/f/v/20310/Praktyczny%20poradniik%20prawa%20pracy%20dla%20pracownika.pdf</a:t>
            </a:r>
            <a:endParaRPr lang="pl-PL" sz="2400" dirty="0" smtClean="0"/>
          </a:p>
          <a:p>
            <a:pPr marL="0" indent="0">
              <a:buNone/>
            </a:pPr>
            <a:r>
              <a:rPr lang="pl-PL" sz="2400" dirty="0" smtClean="0"/>
              <a:t>https://poradnikpracownika.pl/-lamanie-praw-pracowniczych-cz-i-najczestsze-grzechy-pracodawcow</a:t>
            </a:r>
            <a:endParaRPr lang="pl-PL" sz="2400" dirty="0"/>
          </a:p>
          <a:p>
            <a:pPr marL="0" indent="0">
              <a:buNone/>
            </a:pPr>
            <a:endParaRPr lang="pl-PL" sz="2400" dirty="0"/>
          </a:p>
          <a:p>
            <a:pPr marL="0" indent="0">
              <a:buNone/>
            </a:pPr>
            <a:endParaRPr lang="pl-PL" sz="2400" dirty="0"/>
          </a:p>
          <a:p>
            <a:pPr marL="0" indent="0">
              <a:buNone/>
            </a:pPr>
            <a:endParaRPr lang="pl-PL" sz="2400" dirty="0"/>
          </a:p>
          <a:p>
            <a:pPr marL="0" indent="0">
              <a:buNone/>
            </a:pPr>
            <a:endParaRPr lang="pl-PL" sz="2200" dirty="0"/>
          </a:p>
        </p:txBody>
      </p:sp>
      <p:pic>
        <p:nvPicPr>
          <p:cNvPr id="4" name="Obraz 3"/>
          <p:cNvPicPr>
            <a:picLocks noChangeAspect="1"/>
          </p:cNvPicPr>
          <p:nvPr/>
        </p:nvPicPr>
        <p:blipFill>
          <a:blip r:embed="rId13" cstate="print"/>
          <a:stretch>
            <a:fillRect/>
          </a:stretch>
        </p:blipFill>
        <p:spPr>
          <a:xfrm>
            <a:off x="7485014" y="182881"/>
            <a:ext cx="4336871" cy="1951672"/>
          </a:xfrm>
          <a:prstGeom prst="rect">
            <a:avLst/>
          </a:prstGeom>
        </p:spPr>
      </p:pic>
      <p:pic>
        <p:nvPicPr>
          <p:cNvPr id="6" name="Obraz 5"/>
          <p:cNvPicPr>
            <a:picLocks noChangeAspect="1"/>
          </p:cNvPicPr>
          <p:nvPr/>
        </p:nvPicPr>
        <p:blipFill>
          <a:blip r:embed="rId14" cstate="print"/>
          <a:stretch>
            <a:fillRect/>
          </a:stretch>
        </p:blipFill>
        <p:spPr>
          <a:xfrm>
            <a:off x="9157062" y="4872446"/>
            <a:ext cx="2769327" cy="1854925"/>
          </a:xfrm>
          <a:prstGeom prst="rect">
            <a:avLst/>
          </a:prstGeom>
        </p:spPr>
      </p:pic>
    </p:spTree>
    <p:extLst>
      <p:ext uri="{BB962C8B-B14F-4D97-AF65-F5344CB8AC3E}">
        <p14:creationId xmlns:p14="http://schemas.microsoft.com/office/powerpoint/2010/main" xmlns="" val="248115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1258" y="0"/>
            <a:ext cx="3004455" cy="548641"/>
          </a:xfrm>
          <a:solidFill>
            <a:schemeClr val="accent5">
              <a:lumMod val="20000"/>
              <a:lumOff val="80000"/>
            </a:schemeClr>
          </a:solidFill>
        </p:spPr>
        <p:txBody>
          <a:bodyPr>
            <a:noAutofit/>
          </a:bodyPr>
          <a:lstStyle/>
          <a:p>
            <a:pPr algn="l"/>
            <a:r>
              <a:rPr lang="pl-PL" sz="2800" b="1" dirty="0">
                <a:solidFill>
                  <a:srgbClr val="FF0000"/>
                </a:solidFill>
              </a:rPr>
              <a:t>EWALUACJA</a:t>
            </a:r>
          </a:p>
        </p:txBody>
      </p:sp>
      <p:graphicFrame>
        <p:nvGraphicFramePr>
          <p:cNvPr id="4" name="Obiekt 3"/>
          <p:cNvGraphicFramePr>
            <a:graphicFrameLocks noChangeAspect="1"/>
          </p:cNvGraphicFramePr>
          <p:nvPr/>
        </p:nvGraphicFramePr>
        <p:xfrm>
          <a:off x="5481638" y="3232150"/>
          <a:ext cx="1228725" cy="390525"/>
        </p:xfrm>
        <a:graphic>
          <a:graphicData uri="http://schemas.openxmlformats.org/presentationml/2006/ole">
            <p:oleObj spid="_x0000_s1105" name="Arkusz" r:id="rId3" imgW="1228873" imgH="390397" progId="Excel.Sheet.12">
              <p:embed/>
            </p:oleObj>
          </a:graphicData>
        </a:graphic>
      </p:graphicFrame>
      <p:graphicFrame>
        <p:nvGraphicFramePr>
          <p:cNvPr id="6" name="Tabela 5"/>
          <p:cNvGraphicFramePr>
            <a:graphicFrameLocks noGrp="1"/>
          </p:cNvGraphicFramePr>
          <p:nvPr>
            <p:extLst>
              <p:ext uri="{D42A27DB-BD31-4B8C-83A1-F6EECF244321}">
                <p14:modId xmlns:p14="http://schemas.microsoft.com/office/powerpoint/2010/main" xmlns="" val="184425217"/>
              </p:ext>
            </p:extLst>
          </p:nvPr>
        </p:nvGraphicFramePr>
        <p:xfrm>
          <a:off x="261258" y="548641"/>
          <a:ext cx="11743510" cy="6088237"/>
        </p:xfrm>
        <a:graphic>
          <a:graphicData uri="http://schemas.openxmlformats.org/drawingml/2006/table">
            <a:tbl>
              <a:tblPr firstRow="1" bandRow="1">
                <a:tableStyleId>{5C22544A-7EE6-4342-B048-85BDC9FD1C3A}</a:tableStyleId>
              </a:tblPr>
              <a:tblGrid>
                <a:gridCol w="2935878">
                  <a:extLst>
                    <a:ext uri="{9D8B030D-6E8A-4147-A177-3AD203B41FA5}">
                      <a16:colId xmlns:a16="http://schemas.microsoft.com/office/drawing/2014/main" xmlns="" val="1391921536"/>
                    </a:ext>
                  </a:extLst>
                </a:gridCol>
                <a:gridCol w="2935878">
                  <a:extLst>
                    <a:ext uri="{9D8B030D-6E8A-4147-A177-3AD203B41FA5}">
                      <a16:colId xmlns:a16="http://schemas.microsoft.com/office/drawing/2014/main" xmlns="" val="1613383002"/>
                    </a:ext>
                  </a:extLst>
                </a:gridCol>
                <a:gridCol w="2766033">
                  <a:extLst>
                    <a:ext uri="{9D8B030D-6E8A-4147-A177-3AD203B41FA5}">
                      <a16:colId xmlns:a16="http://schemas.microsoft.com/office/drawing/2014/main" xmlns="" val="1073497597"/>
                    </a:ext>
                  </a:extLst>
                </a:gridCol>
                <a:gridCol w="3105721">
                  <a:extLst>
                    <a:ext uri="{9D8B030D-6E8A-4147-A177-3AD203B41FA5}">
                      <a16:colId xmlns:a16="http://schemas.microsoft.com/office/drawing/2014/main" xmlns="" val="3392608151"/>
                    </a:ext>
                  </a:extLst>
                </a:gridCol>
              </a:tblGrid>
              <a:tr h="446920">
                <a:tc>
                  <a:txBody>
                    <a:bodyPr/>
                    <a:lstStyle/>
                    <a:p>
                      <a:pPr algn="ctr"/>
                      <a:r>
                        <a:rPr lang="pl-PL" sz="2400" dirty="0">
                          <a:solidFill>
                            <a:schemeClr val="tx1"/>
                          </a:solidFill>
                        </a:rPr>
                        <a:t>Liczba punktów</a:t>
                      </a:r>
                    </a:p>
                  </a:txBody>
                  <a:tcPr>
                    <a:solidFill>
                      <a:schemeClr val="accent1">
                        <a:lumMod val="60000"/>
                        <a:lumOff val="40000"/>
                      </a:schemeClr>
                    </a:solidFill>
                  </a:tcPr>
                </a:tc>
                <a:tc>
                  <a:txBody>
                    <a:bodyPr/>
                    <a:lstStyle/>
                    <a:p>
                      <a:pPr algn="ctr"/>
                      <a:r>
                        <a:rPr lang="pl-PL" dirty="0">
                          <a:solidFill>
                            <a:schemeClr val="tx1"/>
                          </a:solidFill>
                        </a:rPr>
                        <a:t>2</a:t>
                      </a:r>
                    </a:p>
                  </a:txBody>
                  <a:tcPr>
                    <a:solidFill>
                      <a:schemeClr val="accent1">
                        <a:lumMod val="60000"/>
                        <a:lumOff val="40000"/>
                      </a:schemeClr>
                    </a:solidFill>
                  </a:tcPr>
                </a:tc>
                <a:tc>
                  <a:txBody>
                    <a:bodyPr/>
                    <a:lstStyle/>
                    <a:p>
                      <a:pPr algn="ctr"/>
                      <a:r>
                        <a:rPr lang="pl-PL" dirty="0">
                          <a:solidFill>
                            <a:schemeClr val="tx1"/>
                          </a:solidFill>
                        </a:rPr>
                        <a:t>3</a:t>
                      </a:r>
                    </a:p>
                  </a:txBody>
                  <a:tcPr>
                    <a:solidFill>
                      <a:schemeClr val="accent1">
                        <a:lumMod val="60000"/>
                        <a:lumOff val="40000"/>
                      </a:schemeClr>
                    </a:solidFill>
                  </a:tcPr>
                </a:tc>
                <a:tc>
                  <a:txBody>
                    <a:bodyPr/>
                    <a:lstStyle/>
                    <a:p>
                      <a:pPr algn="ctr"/>
                      <a:r>
                        <a:rPr lang="pl-PL" dirty="0">
                          <a:solidFill>
                            <a:schemeClr val="tx1"/>
                          </a:solidFill>
                        </a:rPr>
                        <a:t>4</a:t>
                      </a:r>
                    </a:p>
                  </a:txBody>
                  <a:tcPr>
                    <a:solidFill>
                      <a:schemeClr val="accent1">
                        <a:lumMod val="60000"/>
                        <a:lumOff val="40000"/>
                      </a:schemeClr>
                    </a:solidFill>
                  </a:tcPr>
                </a:tc>
                <a:extLst>
                  <a:ext uri="{0D108BD9-81ED-4DB2-BD59-A6C34878D82A}">
                    <a16:rowId xmlns:a16="http://schemas.microsoft.com/office/drawing/2014/main" xmlns="" val="3478148102"/>
                  </a:ext>
                </a:extLst>
              </a:tr>
              <a:tr h="893841">
                <a:tc>
                  <a:txBody>
                    <a:bodyPr/>
                    <a:lstStyle/>
                    <a:p>
                      <a:r>
                        <a:rPr lang="pl-PL" sz="1800" dirty="0"/>
                        <a:t>Zawartość merytoryczna rozwiązania przypadku nr 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słaba merytorycznie. Brakujące elementy.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dobra merytorycznie. Brak lub niewielkie błędy.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bardzo dobra merytorycznie. Poprawne treści.</a:t>
                      </a:r>
                    </a:p>
                  </a:txBody>
                  <a:tcPr/>
                </a:tc>
                <a:extLst>
                  <a:ext uri="{0D108BD9-81ED-4DB2-BD59-A6C34878D82A}">
                    <a16:rowId xmlns:a16="http://schemas.microsoft.com/office/drawing/2014/main" xmlns="" val="2330809747"/>
                  </a:ext>
                </a:extLst>
              </a:tr>
              <a:tr h="893841">
                <a:tc>
                  <a:txBody>
                    <a:bodyPr/>
                    <a:lstStyle/>
                    <a:p>
                      <a:r>
                        <a:rPr lang="pl-PL" sz="1800" dirty="0"/>
                        <a:t>Zawartość merytoryczna rozwiązania przypadku nr 2</a:t>
                      </a:r>
                    </a:p>
                  </a:txBody>
                  <a:tcPr/>
                </a:tc>
                <a:tc>
                  <a:txBody>
                    <a:bodyPr/>
                    <a:lstStyle/>
                    <a:p>
                      <a:r>
                        <a:rPr lang="pl-PL" sz="1800" dirty="0"/>
                        <a:t>Praca słaba merytorycznie. Brakujące elementy.</a:t>
                      </a:r>
                    </a:p>
                  </a:txBody>
                  <a:tcPr/>
                </a:tc>
                <a:tc>
                  <a:txBody>
                    <a:bodyPr/>
                    <a:lstStyle/>
                    <a:p>
                      <a:r>
                        <a:rPr lang="pl-PL" sz="1800" dirty="0"/>
                        <a:t>Praca dobra merytorycznie. Brak lub niewielkie błędy.</a:t>
                      </a:r>
                    </a:p>
                  </a:txBody>
                  <a:tcPr/>
                </a:tc>
                <a:tc>
                  <a:txBody>
                    <a:bodyPr/>
                    <a:lstStyle/>
                    <a:p>
                      <a:r>
                        <a:rPr lang="pl-PL" sz="1800" dirty="0"/>
                        <a:t>Praca bardzo dobra merytorycznie. Poprawne treści.</a:t>
                      </a:r>
                    </a:p>
                  </a:txBody>
                  <a:tcPr/>
                </a:tc>
                <a:extLst>
                  <a:ext uri="{0D108BD9-81ED-4DB2-BD59-A6C34878D82A}">
                    <a16:rowId xmlns:a16="http://schemas.microsoft.com/office/drawing/2014/main" xmlns="" val="3056236742"/>
                  </a:ext>
                </a:extLst>
              </a:tr>
              <a:tr h="849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Zawartość merytoryczna rozwiązania przypadku nr 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słaba merytorycznie. Brakujące elementy.</a:t>
                      </a:r>
                    </a:p>
                  </a:txBody>
                  <a:tcPr/>
                </a:tc>
                <a:tc>
                  <a:txBody>
                    <a:bodyPr/>
                    <a:lstStyle/>
                    <a:p>
                      <a:r>
                        <a:rPr lang="pl-PL" sz="1800" dirty="0"/>
                        <a:t>Praca dobra merytorycznie. Brak lub niewielkie błędy.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bardzo dobra merytorycznie. Poprawne treści.</a:t>
                      </a:r>
                    </a:p>
                  </a:txBody>
                  <a:tcPr/>
                </a:tc>
                <a:extLst>
                  <a:ext uri="{0D108BD9-81ED-4DB2-BD59-A6C34878D82A}">
                    <a16:rowId xmlns:a16="http://schemas.microsoft.com/office/drawing/2014/main" xmlns="" val="463335173"/>
                  </a:ext>
                </a:extLst>
              </a:tr>
              <a:tr h="8882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Zawartość merytoryczna rozwiązania przypadku nr 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słaba merytorycznie. Brakujące elementy.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dobra merytorycznie. Brak lub niewielkie błędy.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bardzo dobra merytorycznie. Poprawne treści.</a:t>
                      </a:r>
                    </a:p>
                  </a:txBody>
                  <a:tcPr/>
                </a:tc>
                <a:extLst>
                  <a:ext uri="{0D108BD9-81ED-4DB2-BD59-A6C34878D82A}">
                    <a16:rowId xmlns:a16="http://schemas.microsoft.com/office/drawing/2014/main" xmlns="" val="1408914006"/>
                  </a:ext>
                </a:extLst>
              </a:tr>
              <a:tr h="9927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Zawartość merytoryczna rozwiązania przypadku nr 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słaba merytorycznie. Brakujące elementy.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dobra merytorycznie. Brak lub niewielkie błędy.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Praca bardzo dobra merytorycznie. Poprawne treści.</a:t>
                      </a:r>
                    </a:p>
                  </a:txBody>
                  <a:tcPr/>
                </a:tc>
                <a:extLst>
                  <a:ext uri="{0D108BD9-81ED-4DB2-BD59-A6C34878D82A}">
                    <a16:rowId xmlns:a16="http://schemas.microsoft.com/office/drawing/2014/main" xmlns="" val="2955541711"/>
                  </a:ext>
                </a:extLst>
              </a:tr>
              <a:tr h="980663">
                <a:tc>
                  <a:txBody>
                    <a:bodyPr/>
                    <a:lstStyle/>
                    <a:p>
                      <a:r>
                        <a:rPr lang="pl-PL" sz="1800" dirty="0"/>
                        <a:t>Zaangażowanie w pracę grupy, trafność uwag i wniosków.</a:t>
                      </a:r>
                    </a:p>
                  </a:txBody>
                  <a:tcPr/>
                </a:tc>
                <a:tc>
                  <a:txBody>
                    <a:bodyPr/>
                    <a:lstStyle/>
                    <a:p>
                      <a:r>
                        <a:rPr lang="pl-PL" sz="1800" dirty="0"/>
                        <a:t>Słabe zaangażowanie,</a:t>
                      </a:r>
                      <a:r>
                        <a:rPr lang="pl-PL" sz="1800" baseline="0" dirty="0"/>
                        <a:t> brak trafnych uwag i wniosków.</a:t>
                      </a:r>
                      <a:endParaRPr lang="pl-PL"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Duże zaangażowanie,</a:t>
                      </a:r>
                      <a:r>
                        <a:rPr lang="pl-PL" sz="1800" baseline="0" dirty="0"/>
                        <a:t> kilka trafnych uwag i wniosków.</a:t>
                      </a:r>
                      <a:endParaRPr lang="pl-PL"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sz="1800" dirty="0"/>
                        <a:t>Bardzo duże zaangażowanie,</a:t>
                      </a:r>
                      <a:r>
                        <a:rPr lang="pl-PL" sz="1800" baseline="0" dirty="0"/>
                        <a:t> trafne uwagi i wnioski.</a:t>
                      </a:r>
                      <a:endParaRPr lang="pl-PL" sz="1800" dirty="0"/>
                    </a:p>
                  </a:txBody>
                  <a:tcPr/>
                </a:tc>
                <a:extLst>
                  <a:ext uri="{0D108BD9-81ED-4DB2-BD59-A6C34878D82A}">
                    <a16:rowId xmlns:a16="http://schemas.microsoft.com/office/drawing/2014/main" xmlns="" val="1262564000"/>
                  </a:ext>
                </a:extLst>
              </a:tr>
            </a:tbl>
          </a:graphicData>
        </a:graphic>
      </p:graphicFrame>
    </p:spTree>
    <p:extLst>
      <p:ext uri="{BB962C8B-B14F-4D97-AF65-F5344CB8AC3E}">
        <p14:creationId xmlns:p14="http://schemas.microsoft.com/office/powerpoint/2010/main" xmlns="" val="286107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idx="1"/>
          </p:nvPr>
        </p:nvPicPr>
        <p:blipFill>
          <a:blip r:embed="rId2" cstate="print"/>
          <a:stretch>
            <a:fillRect/>
          </a:stretch>
        </p:blipFill>
        <p:spPr>
          <a:xfrm>
            <a:off x="692331" y="313510"/>
            <a:ext cx="2816596" cy="783771"/>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xmlns="" val="17988826"/>
              </p:ext>
            </p:extLst>
          </p:nvPr>
        </p:nvGraphicFramePr>
        <p:xfrm>
          <a:off x="692331" y="1632859"/>
          <a:ext cx="10593978" cy="4532811"/>
        </p:xfrm>
        <a:graphic>
          <a:graphicData uri="http://schemas.openxmlformats.org/drawingml/2006/table">
            <a:tbl>
              <a:tblPr firstRow="1" bandRow="1">
                <a:tableStyleId>{5C22544A-7EE6-4342-B048-85BDC9FD1C3A}</a:tableStyleId>
              </a:tblPr>
              <a:tblGrid>
                <a:gridCol w="5296989">
                  <a:extLst>
                    <a:ext uri="{9D8B030D-6E8A-4147-A177-3AD203B41FA5}">
                      <a16:colId xmlns:a16="http://schemas.microsoft.com/office/drawing/2014/main" xmlns="" val="3813572916"/>
                    </a:ext>
                  </a:extLst>
                </a:gridCol>
                <a:gridCol w="5296989">
                  <a:extLst>
                    <a:ext uri="{9D8B030D-6E8A-4147-A177-3AD203B41FA5}">
                      <a16:colId xmlns:a16="http://schemas.microsoft.com/office/drawing/2014/main" xmlns="" val="4203344437"/>
                    </a:ext>
                  </a:extLst>
                </a:gridCol>
              </a:tblGrid>
              <a:tr h="567021">
                <a:tc>
                  <a:txBody>
                    <a:bodyPr/>
                    <a:lstStyle/>
                    <a:p>
                      <a:pPr algn="ctr"/>
                      <a:r>
                        <a:rPr lang="pl-PL" sz="2400" b="1" dirty="0">
                          <a:solidFill>
                            <a:schemeClr val="tx1"/>
                          </a:solidFill>
                        </a:rPr>
                        <a:t>PUNKTY</a:t>
                      </a:r>
                    </a:p>
                  </a:txBody>
                  <a:tcPr>
                    <a:solidFill>
                      <a:schemeClr val="accent2">
                        <a:lumMod val="40000"/>
                        <a:lumOff val="60000"/>
                      </a:schemeClr>
                    </a:solidFill>
                  </a:tcPr>
                </a:tc>
                <a:tc>
                  <a:txBody>
                    <a:bodyPr/>
                    <a:lstStyle/>
                    <a:p>
                      <a:pPr algn="ctr"/>
                      <a:r>
                        <a:rPr lang="pl-PL" sz="2400" b="1" dirty="0">
                          <a:solidFill>
                            <a:schemeClr val="tx1"/>
                          </a:solidFill>
                        </a:rPr>
                        <a:t>OCENA</a:t>
                      </a:r>
                    </a:p>
                  </a:txBody>
                  <a:tcPr>
                    <a:solidFill>
                      <a:schemeClr val="accent2">
                        <a:lumMod val="40000"/>
                        <a:lumOff val="60000"/>
                      </a:schemeClr>
                    </a:solidFill>
                  </a:tcPr>
                </a:tc>
                <a:extLst>
                  <a:ext uri="{0D108BD9-81ED-4DB2-BD59-A6C34878D82A}">
                    <a16:rowId xmlns:a16="http://schemas.microsoft.com/office/drawing/2014/main" xmlns="" val="2140736140"/>
                  </a:ext>
                </a:extLst>
              </a:tr>
              <a:tr h="660965">
                <a:tc>
                  <a:txBody>
                    <a:bodyPr/>
                    <a:lstStyle/>
                    <a:p>
                      <a:pPr algn="ctr"/>
                      <a:r>
                        <a:rPr lang="pl-PL" sz="2800" b="1" dirty="0"/>
                        <a:t>&lt; 8</a:t>
                      </a:r>
                    </a:p>
                  </a:txBody>
                  <a:tcPr/>
                </a:tc>
                <a:tc>
                  <a:txBody>
                    <a:bodyPr/>
                    <a:lstStyle/>
                    <a:p>
                      <a:pPr algn="ctr"/>
                      <a:r>
                        <a:rPr lang="pl-PL" sz="2800" b="1" dirty="0"/>
                        <a:t>niedostateczny</a:t>
                      </a:r>
                    </a:p>
                  </a:txBody>
                  <a:tcPr/>
                </a:tc>
                <a:extLst>
                  <a:ext uri="{0D108BD9-81ED-4DB2-BD59-A6C34878D82A}">
                    <a16:rowId xmlns:a16="http://schemas.microsoft.com/office/drawing/2014/main" xmlns="" val="1454742611"/>
                  </a:ext>
                </a:extLst>
              </a:tr>
              <a:tr h="660965">
                <a:tc>
                  <a:txBody>
                    <a:bodyPr/>
                    <a:lstStyle/>
                    <a:p>
                      <a:pPr algn="ctr"/>
                      <a:r>
                        <a:rPr lang="pl-PL" sz="2800" b="1" dirty="0"/>
                        <a:t>9 - 8</a:t>
                      </a:r>
                    </a:p>
                  </a:txBody>
                  <a:tcPr/>
                </a:tc>
                <a:tc>
                  <a:txBody>
                    <a:bodyPr/>
                    <a:lstStyle/>
                    <a:p>
                      <a:pPr algn="ctr"/>
                      <a:r>
                        <a:rPr lang="pl-PL" sz="2800" b="1" dirty="0"/>
                        <a:t>dopuszczający</a:t>
                      </a:r>
                    </a:p>
                  </a:txBody>
                  <a:tcPr/>
                </a:tc>
                <a:extLst>
                  <a:ext uri="{0D108BD9-81ED-4DB2-BD59-A6C34878D82A}">
                    <a16:rowId xmlns:a16="http://schemas.microsoft.com/office/drawing/2014/main" xmlns="" val="710328922"/>
                  </a:ext>
                </a:extLst>
              </a:tr>
              <a:tr h="660965">
                <a:tc>
                  <a:txBody>
                    <a:bodyPr/>
                    <a:lstStyle/>
                    <a:p>
                      <a:pPr algn="ctr"/>
                      <a:r>
                        <a:rPr lang="pl-PL" sz="2800" b="1" dirty="0"/>
                        <a:t>14 - 10</a:t>
                      </a:r>
                    </a:p>
                  </a:txBody>
                  <a:tcPr/>
                </a:tc>
                <a:tc>
                  <a:txBody>
                    <a:bodyPr/>
                    <a:lstStyle/>
                    <a:p>
                      <a:pPr algn="ctr"/>
                      <a:r>
                        <a:rPr lang="pl-PL" sz="2800" b="1" dirty="0"/>
                        <a:t>dostateczny</a:t>
                      </a:r>
                    </a:p>
                  </a:txBody>
                  <a:tcPr/>
                </a:tc>
                <a:extLst>
                  <a:ext uri="{0D108BD9-81ED-4DB2-BD59-A6C34878D82A}">
                    <a16:rowId xmlns:a16="http://schemas.microsoft.com/office/drawing/2014/main" xmlns="" val="3623975048"/>
                  </a:ext>
                </a:extLst>
              </a:tr>
              <a:tr h="660965">
                <a:tc>
                  <a:txBody>
                    <a:bodyPr/>
                    <a:lstStyle/>
                    <a:p>
                      <a:pPr algn="ctr"/>
                      <a:r>
                        <a:rPr lang="pl-PL" sz="2800" b="1" dirty="0"/>
                        <a:t>19 - 15</a:t>
                      </a:r>
                    </a:p>
                  </a:txBody>
                  <a:tcPr/>
                </a:tc>
                <a:tc>
                  <a:txBody>
                    <a:bodyPr/>
                    <a:lstStyle/>
                    <a:p>
                      <a:pPr algn="ctr"/>
                      <a:r>
                        <a:rPr lang="pl-PL" sz="2800" b="1" dirty="0"/>
                        <a:t>dobry</a:t>
                      </a:r>
                    </a:p>
                  </a:txBody>
                  <a:tcPr/>
                </a:tc>
                <a:extLst>
                  <a:ext uri="{0D108BD9-81ED-4DB2-BD59-A6C34878D82A}">
                    <a16:rowId xmlns:a16="http://schemas.microsoft.com/office/drawing/2014/main" xmlns="" val="1303930880"/>
                  </a:ext>
                </a:extLst>
              </a:tr>
              <a:tr h="660965">
                <a:tc>
                  <a:txBody>
                    <a:bodyPr/>
                    <a:lstStyle/>
                    <a:p>
                      <a:pPr algn="ctr"/>
                      <a:r>
                        <a:rPr lang="pl-PL" sz="2800" b="1" dirty="0"/>
                        <a:t>23 -</a:t>
                      </a:r>
                      <a:r>
                        <a:rPr lang="pl-PL" sz="2800" b="1" baseline="0" dirty="0"/>
                        <a:t> 20</a:t>
                      </a:r>
                      <a:endParaRPr lang="pl-PL" sz="2800" b="1" dirty="0"/>
                    </a:p>
                  </a:txBody>
                  <a:tcPr/>
                </a:tc>
                <a:tc>
                  <a:txBody>
                    <a:bodyPr/>
                    <a:lstStyle/>
                    <a:p>
                      <a:pPr algn="ctr"/>
                      <a:r>
                        <a:rPr lang="pl-PL" sz="2800" b="1" dirty="0"/>
                        <a:t>bardzo dobry</a:t>
                      </a:r>
                    </a:p>
                  </a:txBody>
                  <a:tcPr/>
                </a:tc>
                <a:extLst>
                  <a:ext uri="{0D108BD9-81ED-4DB2-BD59-A6C34878D82A}">
                    <a16:rowId xmlns:a16="http://schemas.microsoft.com/office/drawing/2014/main" xmlns="" val="3967829302"/>
                  </a:ext>
                </a:extLst>
              </a:tr>
              <a:tr h="660965">
                <a:tc>
                  <a:txBody>
                    <a:bodyPr/>
                    <a:lstStyle/>
                    <a:p>
                      <a:pPr algn="ctr"/>
                      <a:r>
                        <a:rPr lang="pl-PL" sz="2800" b="1" dirty="0"/>
                        <a:t>24</a:t>
                      </a:r>
                    </a:p>
                  </a:txBody>
                  <a:tcPr/>
                </a:tc>
                <a:tc>
                  <a:txBody>
                    <a:bodyPr/>
                    <a:lstStyle/>
                    <a:p>
                      <a:pPr algn="ctr"/>
                      <a:r>
                        <a:rPr lang="pl-PL" sz="2800" b="1" dirty="0"/>
                        <a:t>celujący</a:t>
                      </a:r>
                    </a:p>
                  </a:txBody>
                  <a:tcPr/>
                </a:tc>
                <a:extLst>
                  <a:ext uri="{0D108BD9-81ED-4DB2-BD59-A6C34878D82A}">
                    <a16:rowId xmlns:a16="http://schemas.microsoft.com/office/drawing/2014/main" xmlns="" val="461341944"/>
                  </a:ext>
                </a:extLst>
              </a:tr>
            </a:tbl>
          </a:graphicData>
        </a:graphic>
      </p:graphicFrame>
      <p:pic>
        <p:nvPicPr>
          <p:cNvPr id="3" name="Obraz 2"/>
          <p:cNvPicPr>
            <a:picLocks noChangeAspect="1"/>
          </p:cNvPicPr>
          <p:nvPr/>
        </p:nvPicPr>
        <p:blipFill>
          <a:blip r:embed="rId3" cstate="print"/>
          <a:stretch>
            <a:fillRect/>
          </a:stretch>
        </p:blipFill>
        <p:spPr>
          <a:xfrm>
            <a:off x="7079932" y="137163"/>
            <a:ext cx="2390775" cy="1227907"/>
          </a:xfrm>
          <a:prstGeom prst="rect">
            <a:avLst/>
          </a:prstGeom>
        </p:spPr>
      </p:pic>
    </p:spTree>
    <p:extLst>
      <p:ext uri="{BB962C8B-B14F-4D97-AF65-F5344CB8AC3E}">
        <p14:creationId xmlns:p14="http://schemas.microsoft.com/office/powerpoint/2010/main" xmlns="" val="371851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31520" y="522514"/>
            <a:ext cx="10750731" cy="5353354"/>
          </a:xfrm>
          <a:solidFill>
            <a:schemeClr val="accent5">
              <a:lumMod val="20000"/>
              <a:lumOff val="80000"/>
            </a:schemeClr>
          </a:solidFill>
        </p:spPr>
        <p:txBody>
          <a:bodyPr>
            <a:normAutofit fontScale="92500" lnSpcReduction="20000"/>
          </a:bodyPr>
          <a:lstStyle/>
          <a:p>
            <a:pPr marL="0" indent="0">
              <a:buNone/>
            </a:pPr>
            <a:r>
              <a:rPr lang="pl-PL" sz="2800" b="1" dirty="0">
                <a:solidFill>
                  <a:srgbClr val="FF0000"/>
                </a:solidFill>
              </a:rPr>
              <a:t>KONKLUZJE – WNIOSKI KOŃCOWE</a:t>
            </a:r>
          </a:p>
          <a:p>
            <a:pPr marL="0" indent="0">
              <a:spcAft>
                <a:spcPts val="300"/>
              </a:spcAft>
              <a:buNone/>
            </a:pPr>
            <a:r>
              <a:rPr lang="pl-PL" sz="2800" b="1" dirty="0">
                <a:solidFill>
                  <a:schemeClr val="tx1"/>
                </a:solidFill>
              </a:rPr>
              <a:t>Jakie korzyści osiągnęliście z realizacji tego projektu?</a:t>
            </a:r>
            <a:endParaRPr lang="pl-PL" sz="2700" b="1" dirty="0">
              <a:solidFill>
                <a:schemeClr val="tx1"/>
              </a:solidFill>
            </a:endParaRPr>
          </a:p>
          <a:p>
            <a:pPr marL="514350" indent="-514350">
              <a:buClr>
                <a:schemeClr val="accent2"/>
              </a:buClr>
              <a:buAutoNum type="arabicPeriod"/>
            </a:pPr>
            <a:r>
              <a:rPr lang="pl-PL" sz="2700" dirty="0">
                <a:solidFill>
                  <a:schemeClr val="tx1"/>
                </a:solidFill>
              </a:rPr>
              <a:t>Mieliście możliwość praktycznego zastosowania swojej wiedzy i umiejętności w zakresie analizowania przepisów prawnych i rozwiązywania sytuacji problematycznych.  </a:t>
            </a:r>
          </a:p>
          <a:p>
            <a:pPr marL="514350" indent="-514350">
              <a:buClr>
                <a:schemeClr val="accent2"/>
              </a:buClr>
              <a:buAutoNum type="arabicPeriod"/>
            </a:pPr>
            <a:r>
              <a:rPr lang="pl-PL" sz="2700" dirty="0">
                <a:solidFill>
                  <a:schemeClr val="tx1"/>
                </a:solidFill>
              </a:rPr>
              <a:t>Zapoznaliście się z realiami współczesnego rynku pracy i najczęściej pojawiającymi się problemami, które dotykają głównie pracowników. </a:t>
            </a:r>
          </a:p>
          <a:p>
            <a:pPr marL="514350" indent="-514350">
              <a:buClr>
                <a:schemeClr val="accent2"/>
              </a:buClr>
              <a:buAutoNum type="arabicPeriod"/>
            </a:pPr>
            <a:r>
              <a:rPr lang="pl-PL" sz="2700" dirty="0">
                <a:solidFill>
                  <a:schemeClr val="tx1"/>
                </a:solidFill>
              </a:rPr>
              <a:t>Nauczyliście się praktycznego zastosowania przepisów prawnych.</a:t>
            </a:r>
          </a:p>
          <a:p>
            <a:pPr marL="514350" indent="-514350">
              <a:buClr>
                <a:schemeClr val="accent2"/>
              </a:buClr>
              <a:buAutoNum type="arabicPeriod"/>
            </a:pPr>
            <a:r>
              <a:rPr lang="pl-PL" sz="2700" dirty="0">
                <a:solidFill>
                  <a:schemeClr val="tx1"/>
                </a:solidFill>
              </a:rPr>
              <a:t>Mogliście w ciekawy sposób utrwalić Waszą wiedzę.</a:t>
            </a:r>
          </a:p>
          <a:p>
            <a:pPr marL="514350" indent="-514350">
              <a:buClr>
                <a:schemeClr val="accent2"/>
              </a:buClr>
              <a:buAutoNum type="arabicPeriod"/>
            </a:pPr>
            <a:r>
              <a:rPr lang="pl-PL" sz="2700" dirty="0">
                <a:solidFill>
                  <a:schemeClr val="tx1"/>
                </a:solidFill>
              </a:rPr>
              <a:t>Uczyliście się planowania i organizacji </a:t>
            </a:r>
          </a:p>
          <a:p>
            <a:pPr marL="0" indent="0">
              <a:buClr>
                <a:schemeClr val="accent2"/>
              </a:buClr>
              <a:buNone/>
            </a:pPr>
            <a:r>
              <a:rPr lang="pl-PL" sz="2700" dirty="0">
                <a:solidFill>
                  <a:schemeClr val="tx1"/>
                </a:solidFill>
              </a:rPr>
              <a:t>      własnej pracy.</a:t>
            </a:r>
          </a:p>
          <a:p>
            <a:pPr marL="514350" indent="-514350">
              <a:buAutoNum type="arabicPeriod"/>
            </a:pPr>
            <a:endParaRPr lang="pl-PL" sz="2800" b="1" dirty="0">
              <a:solidFill>
                <a:schemeClr val="tx1"/>
              </a:solidFill>
            </a:endParaRPr>
          </a:p>
        </p:txBody>
      </p:sp>
      <p:pic>
        <p:nvPicPr>
          <p:cNvPr id="5" name="Obraz 4"/>
          <p:cNvPicPr>
            <a:picLocks noChangeAspect="1"/>
          </p:cNvPicPr>
          <p:nvPr/>
        </p:nvPicPr>
        <p:blipFill>
          <a:blip r:embed="rId2" cstate="print"/>
          <a:stretch>
            <a:fillRect/>
          </a:stretch>
        </p:blipFill>
        <p:spPr>
          <a:xfrm>
            <a:off x="7511143" y="4676503"/>
            <a:ext cx="4454433" cy="2037805"/>
          </a:xfrm>
          <a:prstGeom prst="rect">
            <a:avLst/>
          </a:prstGeom>
        </p:spPr>
      </p:pic>
    </p:spTree>
    <p:extLst>
      <p:ext uri="{BB962C8B-B14F-4D97-AF65-F5344CB8AC3E}">
        <p14:creationId xmlns:p14="http://schemas.microsoft.com/office/powerpoint/2010/main" xmlns="" val="34730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31520" y="757645"/>
            <a:ext cx="10750731" cy="5329645"/>
          </a:xfrm>
          <a:solidFill>
            <a:schemeClr val="accent5">
              <a:lumMod val="20000"/>
              <a:lumOff val="80000"/>
            </a:schemeClr>
          </a:solidFill>
        </p:spPr>
        <p:txBody>
          <a:bodyPr>
            <a:normAutofit/>
          </a:bodyPr>
          <a:lstStyle/>
          <a:p>
            <a:pPr marL="0" indent="0">
              <a:buNone/>
            </a:pPr>
            <a:r>
              <a:rPr lang="pl-PL" sz="2800" b="1" dirty="0">
                <a:solidFill>
                  <a:srgbClr val="FF0000"/>
                </a:solidFill>
              </a:rPr>
              <a:t>KONKLUZJE – WNIOSKI KOŃCOWE</a:t>
            </a:r>
          </a:p>
          <a:p>
            <a:pPr marL="514350" indent="-514350">
              <a:buClr>
                <a:schemeClr val="accent2"/>
              </a:buClr>
              <a:buFont typeface="+mj-lt"/>
              <a:buAutoNum type="arabicPeriod" startAt="6"/>
            </a:pPr>
            <a:r>
              <a:rPr lang="pl-PL" sz="2600" dirty="0">
                <a:solidFill>
                  <a:schemeClr val="tx1"/>
                </a:solidFill>
              </a:rPr>
              <a:t>Nauczyliście się wykorzystywać Internet jako źródło informacji. </a:t>
            </a:r>
          </a:p>
          <a:p>
            <a:pPr marL="514350" indent="-514350">
              <a:buClr>
                <a:schemeClr val="accent2"/>
              </a:buClr>
              <a:buFont typeface="+mj-lt"/>
              <a:buAutoNum type="arabicPeriod" startAt="6"/>
            </a:pPr>
            <a:r>
              <a:rPr lang="pl-PL" sz="2600" dirty="0">
                <a:solidFill>
                  <a:schemeClr val="tx1"/>
                </a:solidFill>
              </a:rPr>
              <a:t>Nauczyliście się opracowywać informacje w różnych formach.</a:t>
            </a:r>
          </a:p>
          <a:p>
            <a:pPr marL="514350" indent="-514350">
              <a:spcAft>
                <a:spcPts val="300"/>
              </a:spcAft>
              <a:buClr>
                <a:schemeClr val="accent2"/>
              </a:buClr>
              <a:buFont typeface="+mj-lt"/>
              <a:buAutoNum type="arabicPeriod" startAt="6"/>
            </a:pPr>
            <a:r>
              <a:rPr lang="pl-PL" sz="2600" dirty="0">
                <a:solidFill>
                  <a:schemeClr val="tx1"/>
                </a:solidFill>
              </a:rPr>
              <a:t>Uczyliście się trudnej sztuki współpracy w grupie. </a:t>
            </a:r>
          </a:p>
          <a:p>
            <a:pPr marL="514350" indent="-514350">
              <a:buClr>
                <a:schemeClr val="accent2"/>
              </a:buClr>
              <a:buFont typeface="+mj-lt"/>
              <a:buAutoNum type="arabicPeriod" startAt="6"/>
            </a:pPr>
            <a:r>
              <a:rPr lang="pl-PL" sz="2600" dirty="0">
                <a:solidFill>
                  <a:schemeClr val="tx1"/>
                </a:solidFill>
              </a:rPr>
              <a:t>Mogliście Waszą pracę zaprezentować na forum klasy i podzielić się swoją wiedzą i umiejętnościami.</a:t>
            </a:r>
          </a:p>
          <a:p>
            <a:pPr marL="514350" indent="-514350">
              <a:buClr>
                <a:schemeClr val="accent2"/>
              </a:buClr>
              <a:buFont typeface="+mj-lt"/>
              <a:buAutoNum type="arabicPeriod" startAt="6"/>
            </a:pPr>
            <a:r>
              <a:rPr lang="pl-PL" sz="2600" dirty="0">
                <a:solidFill>
                  <a:schemeClr val="tx1"/>
                </a:solidFill>
              </a:rPr>
              <a:t>Mogliście wyrazić swoje opinie i wysłuchać opinii i pomysłów swoich kolegów.</a:t>
            </a:r>
          </a:p>
          <a:p>
            <a:pPr marL="0" indent="0">
              <a:buClr>
                <a:schemeClr val="accent2"/>
              </a:buClr>
              <a:buNone/>
            </a:pPr>
            <a:endParaRPr lang="pl-PL" sz="2800" b="1" dirty="0">
              <a:solidFill>
                <a:schemeClr val="tx1"/>
              </a:solidFill>
            </a:endParaRPr>
          </a:p>
          <a:p>
            <a:pPr marL="0" indent="0">
              <a:buClr>
                <a:schemeClr val="accent2"/>
              </a:buClr>
              <a:buNone/>
            </a:pPr>
            <a:endParaRPr lang="pl-PL" sz="2800" b="1" dirty="0">
              <a:solidFill>
                <a:schemeClr val="tx1"/>
              </a:solidFill>
            </a:endParaRPr>
          </a:p>
          <a:p>
            <a:pPr marL="0" indent="0">
              <a:buClr>
                <a:schemeClr val="accent2"/>
              </a:buClr>
              <a:buNone/>
            </a:pPr>
            <a:endParaRPr lang="pl-PL" sz="2800" b="1" dirty="0">
              <a:solidFill>
                <a:schemeClr val="tx1"/>
              </a:solidFill>
            </a:endParaRPr>
          </a:p>
          <a:p>
            <a:pPr marL="0" indent="0">
              <a:buNone/>
            </a:pPr>
            <a:endParaRPr lang="pl-PL" sz="2800" b="1" dirty="0">
              <a:solidFill>
                <a:schemeClr val="tx1"/>
              </a:solidFill>
            </a:endParaRPr>
          </a:p>
          <a:p>
            <a:pPr marL="514350" indent="-514350">
              <a:buAutoNum type="arabicPeriod"/>
            </a:pPr>
            <a:endParaRPr lang="pl-PL" sz="2800" b="1" dirty="0">
              <a:solidFill>
                <a:schemeClr val="tx1"/>
              </a:solidFill>
            </a:endParaRPr>
          </a:p>
        </p:txBody>
      </p:sp>
      <p:pic>
        <p:nvPicPr>
          <p:cNvPr id="5" name="Obraz 4"/>
          <p:cNvPicPr>
            <a:picLocks noChangeAspect="1"/>
          </p:cNvPicPr>
          <p:nvPr/>
        </p:nvPicPr>
        <p:blipFill>
          <a:blip r:embed="rId2" cstate="print"/>
          <a:stretch>
            <a:fillRect/>
          </a:stretch>
        </p:blipFill>
        <p:spPr>
          <a:xfrm>
            <a:off x="5394961" y="4362994"/>
            <a:ext cx="6662058" cy="2364377"/>
          </a:xfrm>
          <a:prstGeom prst="rect">
            <a:avLst/>
          </a:prstGeom>
        </p:spPr>
      </p:pic>
    </p:spTree>
    <p:extLst>
      <p:ext uri="{BB962C8B-B14F-4D97-AF65-F5344CB8AC3E}">
        <p14:creationId xmlns:p14="http://schemas.microsoft.com/office/powerpoint/2010/main" xmlns="" val="27332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4583" y="404949"/>
            <a:ext cx="10698480" cy="574765"/>
          </a:xfrm>
          <a:solidFill>
            <a:schemeClr val="accent5">
              <a:lumMod val="20000"/>
              <a:lumOff val="80000"/>
            </a:schemeClr>
          </a:solidFill>
        </p:spPr>
        <p:txBody>
          <a:bodyPr>
            <a:noAutofit/>
          </a:bodyPr>
          <a:lstStyle/>
          <a:p>
            <a:pPr algn="just"/>
            <a:r>
              <a:rPr lang="pl-PL" sz="2800" b="1" dirty="0">
                <a:solidFill>
                  <a:srgbClr val="FF0000"/>
                </a:solidFill>
              </a:rPr>
              <a:t>PORADNIK DLA NAUCZYCIELA</a:t>
            </a:r>
          </a:p>
        </p:txBody>
      </p:sp>
      <p:sp>
        <p:nvSpPr>
          <p:cNvPr id="3" name="Symbol zastępczy zawartości 2"/>
          <p:cNvSpPr>
            <a:spLocks noGrp="1"/>
          </p:cNvSpPr>
          <p:nvPr>
            <p:ph idx="1"/>
          </p:nvPr>
        </p:nvSpPr>
        <p:spPr>
          <a:xfrm>
            <a:off x="744583" y="979714"/>
            <a:ext cx="10698480" cy="4896155"/>
          </a:xfrm>
          <a:solidFill>
            <a:schemeClr val="accent5">
              <a:lumMod val="20000"/>
              <a:lumOff val="80000"/>
            </a:schemeClr>
          </a:solidFill>
        </p:spPr>
        <p:txBody>
          <a:bodyPr>
            <a:normAutofit/>
          </a:bodyPr>
          <a:lstStyle/>
          <a:p>
            <a:pPr lvl="0">
              <a:spcBef>
                <a:spcPts val="475"/>
              </a:spcBef>
            </a:pPr>
            <a:r>
              <a:rPr lang="pl-PL" sz="2800" dirty="0">
                <a:latin typeface="+mj-lt"/>
              </a:rPr>
              <a:t>Podział na grupy może być dokonany według różnych kryteriów, np. ze względu na możliwości poznawcze uczniów, ich umiejętności, zainteresowania, tak aby „równo” rozłożyć siły w poszczególnych grupach.</a:t>
            </a:r>
          </a:p>
          <a:p>
            <a:pPr lvl="0">
              <a:spcBef>
                <a:spcPts val="475"/>
              </a:spcBef>
            </a:pPr>
            <a:r>
              <a:rPr lang="pl-PL" sz="2800" dirty="0">
                <a:latin typeface="+mj-lt"/>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samodzielności.</a:t>
            </a:r>
          </a:p>
        </p:txBody>
      </p:sp>
      <p:pic>
        <p:nvPicPr>
          <p:cNvPr id="7" name="Obraz 6"/>
          <p:cNvPicPr>
            <a:picLocks noChangeAspect="1"/>
          </p:cNvPicPr>
          <p:nvPr/>
        </p:nvPicPr>
        <p:blipFill>
          <a:blip r:embed="rId2" cstate="print"/>
          <a:stretch>
            <a:fillRect/>
          </a:stretch>
        </p:blipFill>
        <p:spPr>
          <a:xfrm>
            <a:off x="7486577" y="4909569"/>
            <a:ext cx="4194412" cy="1932599"/>
          </a:xfrm>
          <a:prstGeom prst="rect">
            <a:avLst/>
          </a:prstGeom>
        </p:spPr>
      </p:pic>
    </p:spTree>
    <p:extLst>
      <p:ext uri="{BB962C8B-B14F-4D97-AF65-F5344CB8AC3E}">
        <p14:creationId xmlns:p14="http://schemas.microsoft.com/office/powerpoint/2010/main" xmlns="" val="206415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4583" y="394303"/>
            <a:ext cx="10698480" cy="663788"/>
          </a:xfrm>
          <a:solidFill>
            <a:schemeClr val="accent5">
              <a:lumMod val="20000"/>
              <a:lumOff val="80000"/>
            </a:schemeClr>
          </a:solidFill>
        </p:spPr>
        <p:txBody>
          <a:bodyPr>
            <a:noAutofit/>
          </a:bodyPr>
          <a:lstStyle/>
          <a:p>
            <a:pPr algn="just"/>
            <a:r>
              <a:rPr lang="pl-PL" sz="2800" b="1" dirty="0">
                <a:solidFill>
                  <a:srgbClr val="FF0000"/>
                </a:solidFill>
              </a:rPr>
              <a:t>PORADNIK DLA NAUCZYCIELA</a:t>
            </a:r>
          </a:p>
        </p:txBody>
      </p:sp>
      <p:sp>
        <p:nvSpPr>
          <p:cNvPr id="3" name="Symbol zastępczy zawartości 2"/>
          <p:cNvSpPr>
            <a:spLocks noGrp="1"/>
          </p:cNvSpPr>
          <p:nvPr>
            <p:ph idx="1"/>
          </p:nvPr>
        </p:nvSpPr>
        <p:spPr>
          <a:xfrm>
            <a:off x="744583" y="1058091"/>
            <a:ext cx="10698480" cy="5172892"/>
          </a:xfrm>
          <a:solidFill>
            <a:schemeClr val="accent5">
              <a:lumMod val="20000"/>
              <a:lumOff val="80000"/>
            </a:schemeClr>
          </a:solidFill>
        </p:spPr>
        <p:txBody>
          <a:bodyPr>
            <a:normAutofit/>
          </a:bodyPr>
          <a:lstStyle/>
          <a:p>
            <a:pPr>
              <a:spcBef>
                <a:spcPts val="475"/>
              </a:spcBef>
            </a:pPr>
            <a:r>
              <a:rPr lang="pl-PL" sz="2600" dirty="0">
                <a:latin typeface="+mj-lt"/>
              </a:rPr>
              <a:t>Nauczyciel może pomagać uczniom, gdy pracują w grupach zadając im pytania naprowadzające. Należy pamiętać, że uczą się oni nowego procesu pracy zespołowej.  </a:t>
            </a:r>
          </a:p>
          <a:p>
            <a:pPr>
              <a:spcBef>
                <a:spcPts val="475"/>
              </a:spcBef>
            </a:pPr>
            <a:r>
              <a:rPr lang="pl-PL" sz="2600" dirty="0">
                <a:latin typeface="+mj-lt"/>
              </a:rPr>
              <a:t>Nauczyciel powinien podawać uczniom konkretne informacje dotyczące oceny ich osiągnięć, zarówno podczas pracy grupowej, jak i w trakcie podsumowania wyników.  </a:t>
            </a:r>
          </a:p>
          <a:p>
            <a:pPr>
              <a:spcBef>
                <a:spcPts val="475"/>
              </a:spcBef>
            </a:pPr>
            <a:r>
              <a:rPr lang="pl-PL" sz="2600" dirty="0">
                <a:latin typeface="+mj-lt"/>
              </a:rPr>
              <a:t>Czas na realizację projektu powinien być dostosowany do możliwości uczniów. </a:t>
            </a:r>
          </a:p>
          <a:p>
            <a:pPr marL="0" indent="0">
              <a:spcBef>
                <a:spcPts val="475"/>
              </a:spcBef>
              <a:buNone/>
            </a:pPr>
            <a:r>
              <a:rPr lang="pl-PL" sz="2600" dirty="0">
                <a:latin typeface="+mj-lt"/>
              </a:rPr>
              <a:t>    Nie jest z góry narzucony.</a:t>
            </a:r>
          </a:p>
          <a:p>
            <a:pPr marL="0" lvl="0" indent="0">
              <a:spcBef>
                <a:spcPts val="475"/>
              </a:spcBef>
              <a:buNone/>
            </a:pPr>
            <a:endParaRPr lang="pl-PL" dirty="0">
              <a:latin typeface="Trebuchet MS" pitchFamily="34"/>
            </a:endParaRPr>
          </a:p>
          <a:p>
            <a:pPr marL="0" lvl="0" indent="0">
              <a:spcBef>
                <a:spcPts val="475"/>
              </a:spcBef>
              <a:buNone/>
            </a:pPr>
            <a:endParaRPr lang="pl-PL" dirty="0">
              <a:latin typeface="Trebuchet MS" pitchFamily="34"/>
            </a:endParaRPr>
          </a:p>
          <a:p>
            <a:pPr marL="0" lvl="0" indent="0">
              <a:spcBef>
                <a:spcPts val="475"/>
              </a:spcBef>
              <a:buNone/>
            </a:pPr>
            <a:endParaRPr lang="pl-PL" dirty="0">
              <a:latin typeface="Trebuchet MS" pitchFamily="34"/>
            </a:endParaRPr>
          </a:p>
        </p:txBody>
      </p:sp>
      <p:pic>
        <p:nvPicPr>
          <p:cNvPr id="6" name="Obraz 5"/>
          <p:cNvPicPr>
            <a:picLocks noChangeAspect="1"/>
          </p:cNvPicPr>
          <p:nvPr/>
        </p:nvPicPr>
        <p:blipFill>
          <a:blip r:embed="rId2" cstate="print"/>
          <a:stretch>
            <a:fillRect/>
          </a:stretch>
        </p:blipFill>
        <p:spPr>
          <a:xfrm>
            <a:off x="6074229" y="4193177"/>
            <a:ext cx="5943600" cy="2521132"/>
          </a:xfrm>
          <a:prstGeom prst="rect">
            <a:avLst/>
          </a:prstGeom>
        </p:spPr>
      </p:pic>
    </p:spTree>
    <p:extLst>
      <p:ext uri="{BB962C8B-B14F-4D97-AF65-F5344CB8AC3E}">
        <p14:creationId xmlns:p14="http://schemas.microsoft.com/office/powerpoint/2010/main" xmlns="" val="414954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711098A-BB29-4567-A6B9-C445873A69C5}"/>
              </a:ext>
            </a:extLst>
          </p:cNvPr>
          <p:cNvSpPr>
            <a:spLocks noGrp="1"/>
          </p:cNvSpPr>
          <p:nvPr>
            <p:ph type="title"/>
          </p:nvPr>
        </p:nvSpPr>
        <p:spPr/>
        <p:txBody>
          <a:bodyPr>
            <a:normAutofit fontScale="90000"/>
          </a:bodyPr>
          <a:lstStyle/>
          <a:p>
            <a:r>
              <a:rPr lang="pl-PL" dirty="0"/>
              <a:t>Projekt „</a:t>
            </a:r>
            <a:r>
              <a:rPr lang="pl-PL" b="0" i="0" dirty="0">
                <a:effectLst/>
              </a:rPr>
              <a:t>Innowacyjne narzędzia w edukacji zawodowej dla niesłyszących</a:t>
            </a:r>
            <a:r>
              <a:rPr lang="pl-PL" dirty="0"/>
              <a:t>” korzysta z dofinansowania otrzymanego od Islandii, Liechtensteinu i Norwegii w ramach funduszy EOG. </a:t>
            </a:r>
            <a:br>
              <a:rPr lang="pl-PL" dirty="0"/>
            </a:br>
            <a:r>
              <a:rPr lang="pl-PL" dirty="0"/>
              <a:t/>
            </a:r>
            <a:br>
              <a:rPr lang="pl-PL" dirty="0"/>
            </a:br>
            <a:endParaRPr lang="pl-PL" dirty="0"/>
          </a:p>
        </p:txBody>
      </p:sp>
    </p:spTree>
    <p:extLst>
      <p:ext uri="{BB962C8B-B14F-4D97-AF65-F5344CB8AC3E}">
        <p14:creationId xmlns:p14="http://schemas.microsoft.com/office/powerpoint/2010/main" xmlns="" val="383242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6354" y="753897"/>
            <a:ext cx="8911687" cy="564610"/>
          </a:xfrm>
        </p:spPr>
        <p:txBody>
          <a:bodyPr>
            <a:normAutofit/>
          </a:bodyPr>
          <a:lstStyle/>
          <a:p>
            <a:r>
              <a:rPr lang="pl-PL" sz="2800" b="1" dirty="0">
                <a:solidFill>
                  <a:srgbClr val="FF0000"/>
                </a:solidFill>
              </a:rPr>
              <a:t>WPROWADZENIE</a:t>
            </a:r>
          </a:p>
        </p:txBody>
      </p:sp>
      <p:sp>
        <p:nvSpPr>
          <p:cNvPr id="3" name="Symbol zastępczy zawartości 2"/>
          <p:cNvSpPr>
            <a:spLocks noGrp="1"/>
          </p:cNvSpPr>
          <p:nvPr>
            <p:ph idx="1"/>
          </p:nvPr>
        </p:nvSpPr>
        <p:spPr>
          <a:xfrm>
            <a:off x="2262641" y="1492023"/>
            <a:ext cx="8915400" cy="4846320"/>
          </a:xfrm>
        </p:spPr>
        <p:txBody>
          <a:bodyPr/>
          <a:lstStyle/>
          <a:p>
            <a:pPr marL="0" indent="0">
              <a:buNone/>
            </a:pPr>
            <a:r>
              <a:rPr lang="pl-PL" sz="2400" dirty="0">
                <a:solidFill>
                  <a:schemeClr val="tx1"/>
                </a:solidFill>
              </a:rPr>
              <a:t>Witajcie </a:t>
            </a:r>
            <a:r>
              <a:rPr lang="pl-PL" sz="2400" dirty="0">
                <a:solidFill>
                  <a:schemeClr val="tx1"/>
                </a:solidFill>
                <a:sym typeface="Wingdings" panose="05000000000000000000" pitchFamily="2" charset="2"/>
              </a:rPr>
              <a:t></a:t>
            </a:r>
          </a:p>
          <a:p>
            <a:pPr marL="0" indent="0">
              <a:buNone/>
            </a:pPr>
            <a:r>
              <a:rPr lang="pl-PL" sz="2400" dirty="0">
                <a:solidFill>
                  <a:schemeClr val="tx1"/>
                </a:solidFill>
                <a:sym typeface="Wingdings" panose="05000000000000000000" pitchFamily="2" charset="2"/>
              </a:rPr>
              <a:t>Z pewnością każdy z Was w swoim otoczeniu spotkał osoby znajdujące się w trudnej sytuacji zawodowej, które poszukiwały pomocy i wsparcia prawnego. </a:t>
            </a:r>
          </a:p>
          <a:p>
            <a:pPr marL="0" indent="0">
              <a:buNone/>
            </a:pPr>
            <a:r>
              <a:rPr lang="pl-PL" sz="2400" dirty="0">
                <a:solidFill>
                  <a:schemeClr val="tx1"/>
                </a:solidFill>
                <a:sym typeface="Wingdings" panose="05000000000000000000" pitchFamily="2" charset="2"/>
              </a:rPr>
              <a:t>Najczęściej ich problem dotyczył niesprawiedliwego i krzywdzącego traktowania przez pracodawcę, łamania praw pracowniczych, niewypłacania wynagrodzenia za wykonaną pracę czy braku odpoczynku od pracy.</a:t>
            </a:r>
          </a:p>
          <a:p>
            <a:pPr marL="0" indent="0">
              <a:buNone/>
            </a:pPr>
            <a:r>
              <a:rPr lang="pl-PL" sz="2400" dirty="0">
                <a:solidFill>
                  <a:schemeClr val="tx1"/>
                </a:solidFill>
                <a:sym typeface="Wingdings" panose="05000000000000000000" pitchFamily="2" charset="2"/>
              </a:rPr>
              <a:t>Pamiętaj, że podejmując pracę, musisz mieć świadomość tego, że problemy mogą się pojawić i będziesz musiał sobie z nimi poradzić, niejednokrotnie sam.</a:t>
            </a:r>
          </a:p>
        </p:txBody>
      </p:sp>
      <p:pic>
        <p:nvPicPr>
          <p:cNvPr id="5" name="Obraz 4"/>
          <p:cNvPicPr>
            <a:picLocks noChangeAspect="1"/>
          </p:cNvPicPr>
          <p:nvPr/>
        </p:nvPicPr>
        <p:blipFill>
          <a:blip r:embed="rId2" cstate="print"/>
          <a:stretch>
            <a:fillRect/>
          </a:stretch>
        </p:blipFill>
        <p:spPr>
          <a:xfrm>
            <a:off x="7406639" y="17998"/>
            <a:ext cx="4493624" cy="1993682"/>
          </a:xfrm>
          <a:prstGeom prst="rect">
            <a:avLst/>
          </a:prstGeom>
        </p:spPr>
      </p:pic>
    </p:spTree>
    <p:extLst>
      <p:ext uri="{BB962C8B-B14F-4D97-AF65-F5344CB8AC3E}">
        <p14:creationId xmlns:p14="http://schemas.microsoft.com/office/powerpoint/2010/main" xmlns="" val="44207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64378" y="532670"/>
            <a:ext cx="3235876" cy="564610"/>
          </a:xfrm>
        </p:spPr>
        <p:txBody>
          <a:bodyPr>
            <a:normAutofit/>
          </a:bodyPr>
          <a:lstStyle/>
          <a:p>
            <a:r>
              <a:rPr lang="pl-PL" sz="2800" b="1" dirty="0">
                <a:solidFill>
                  <a:srgbClr val="FF0000"/>
                </a:solidFill>
              </a:rPr>
              <a:t>WPROWADZENIE</a:t>
            </a:r>
          </a:p>
        </p:txBody>
      </p:sp>
      <p:sp>
        <p:nvSpPr>
          <p:cNvPr id="3" name="Symbol zastępczy zawartości 2"/>
          <p:cNvSpPr>
            <a:spLocks noGrp="1"/>
          </p:cNvSpPr>
          <p:nvPr>
            <p:ph idx="1"/>
          </p:nvPr>
        </p:nvSpPr>
        <p:spPr>
          <a:xfrm>
            <a:off x="2364377" y="1097280"/>
            <a:ext cx="9235440" cy="4911634"/>
          </a:xfrm>
        </p:spPr>
        <p:txBody>
          <a:bodyPr>
            <a:normAutofit/>
          </a:bodyPr>
          <a:lstStyle/>
          <a:p>
            <a:pPr marL="0" indent="0">
              <a:buNone/>
            </a:pPr>
            <a:r>
              <a:rPr lang="pl-PL" sz="2400" dirty="0">
                <a:solidFill>
                  <a:schemeClr val="tx1"/>
                </a:solidFill>
                <a:sym typeface="Wingdings" panose="05000000000000000000" pitchFamily="2" charset="2"/>
              </a:rPr>
              <a:t>Warto zatem przyjrzeć się bliżej najczęściej występującym sytuacjom problemowym, z jakimi spotykają się pracownicy w swoich zakładach pracy.</a:t>
            </a:r>
            <a:endParaRPr lang="pl-PL" sz="2400" dirty="0">
              <a:solidFill>
                <a:schemeClr val="tx1"/>
              </a:solidFill>
            </a:endParaRPr>
          </a:p>
          <a:p>
            <a:pPr marL="0" indent="0">
              <a:buNone/>
            </a:pPr>
            <a:r>
              <a:rPr lang="pl-PL" sz="2400" dirty="0">
                <a:solidFill>
                  <a:schemeClr val="tx1"/>
                </a:solidFill>
              </a:rPr>
              <a:t>Specjalnie dla Was przygotowałam zadanie, które z punktu widzenia prawnego pozwoli Wam się zmierzyć z częstymi problemami w pracy i poszukać ich właściwego</a:t>
            </a:r>
            <a:r>
              <a:rPr lang="pl-PL" sz="2400" b="1" dirty="0">
                <a:solidFill>
                  <a:schemeClr val="tx1"/>
                </a:solidFill>
                <a:sym typeface="Wingdings" panose="05000000000000000000" pitchFamily="2" charset="2"/>
              </a:rPr>
              <a:t> </a:t>
            </a:r>
            <a:r>
              <a:rPr lang="pl-PL" sz="2400" dirty="0">
                <a:solidFill>
                  <a:schemeClr val="tx1"/>
                </a:solidFill>
              </a:rPr>
              <a:t>rozwiązania. </a:t>
            </a:r>
          </a:p>
          <a:p>
            <a:pPr marL="0" indent="0">
              <a:buNone/>
            </a:pPr>
            <a:r>
              <a:rPr lang="pl-PL" sz="2400" dirty="0">
                <a:solidFill>
                  <a:schemeClr val="tx1"/>
                </a:solidFill>
              </a:rPr>
              <a:t>Dzięki temu zrozumiesz, jak dobrze przygotować się do podjęcia pracy i jak przestrzegać swoich obowiązków oraz egzekwować (domagać się) swoje prawa podczas wykonywania zobowiązań wynikających z umowy o pracę. </a:t>
            </a:r>
          </a:p>
          <a:p>
            <a:pPr marL="0" indent="0">
              <a:buNone/>
            </a:pPr>
            <a:r>
              <a:rPr lang="pl-PL" sz="2400" b="1" dirty="0">
                <a:solidFill>
                  <a:srgbClr val="00B050"/>
                </a:solidFill>
              </a:rPr>
              <a:t>ZACZYNAMY!  </a:t>
            </a:r>
          </a:p>
        </p:txBody>
      </p:sp>
      <p:pic>
        <p:nvPicPr>
          <p:cNvPr id="4" name="Obraz 3"/>
          <p:cNvPicPr>
            <a:picLocks noChangeAspect="1"/>
          </p:cNvPicPr>
          <p:nvPr/>
        </p:nvPicPr>
        <p:blipFill>
          <a:blip r:embed="rId2" cstate="print"/>
          <a:stretch>
            <a:fillRect/>
          </a:stretch>
        </p:blipFill>
        <p:spPr>
          <a:xfrm>
            <a:off x="7707085" y="5107575"/>
            <a:ext cx="3892732" cy="1619795"/>
          </a:xfrm>
          <a:prstGeom prst="rect">
            <a:avLst/>
          </a:prstGeom>
        </p:spPr>
      </p:pic>
    </p:spTree>
    <p:extLst>
      <p:ext uri="{BB962C8B-B14F-4D97-AF65-F5344CB8AC3E}">
        <p14:creationId xmlns:p14="http://schemas.microsoft.com/office/powerpoint/2010/main" xmlns="" val="83858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15737" y="442684"/>
            <a:ext cx="2181497" cy="851992"/>
          </a:xfrm>
        </p:spPr>
        <p:txBody>
          <a:bodyPr>
            <a:normAutofit/>
          </a:bodyPr>
          <a:lstStyle/>
          <a:p>
            <a:r>
              <a:rPr lang="pl-PL" sz="3000" b="1" dirty="0">
                <a:solidFill>
                  <a:srgbClr val="FF0000"/>
                </a:solidFill>
              </a:rPr>
              <a:t>ZADANIE</a:t>
            </a:r>
          </a:p>
        </p:txBody>
      </p:sp>
      <p:sp>
        <p:nvSpPr>
          <p:cNvPr id="3" name="Symbol zastępczy zawartości 2"/>
          <p:cNvSpPr>
            <a:spLocks noGrp="1"/>
          </p:cNvSpPr>
          <p:nvPr>
            <p:ph idx="1"/>
          </p:nvPr>
        </p:nvSpPr>
        <p:spPr>
          <a:xfrm>
            <a:off x="1711235" y="1580605"/>
            <a:ext cx="9575073" cy="4748628"/>
          </a:xfrm>
        </p:spPr>
        <p:txBody>
          <a:bodyPr>
            <a:normAutofit fontScale="92500"/>
          </a:bodyPr>
          <a:lstStyle/>
          <a:p>
            <a:r>
              <a:rPr lang="pl-PL" sz="2600" dirty="0"/>
              <a:t>Jesteście pracownikami Kancelarii Prawnej, do Waszych obowiązków należy udzielanie porad z zakresu prawa pracy. Dzisiaj pięć osób zwróciło się do Was z prośbą o pomoc, każda z nich jest pracownikiem innego zakładu pracy. </a:t>
            </a:r>
          </a:p>
          <a:p>
            <a:r>
              <a:rPr lang="pl-PL" sz="2600" b="1" dirty="0"/>
              <a:t>Pierwsza osoba </a:t>
            </a:r>
            <a:r>
              <a:rPr lang="pl-PL" sz="2600" dirty="0"/>
              <a:t>- pani Olga pracowała w fabryce ciastek przez 20 lat. Jednak w ubiegły poniedziałek zauważyła na swoim stanowisku pracy pismo od kierownika z informacją, że od środy zostaje zwolniona. </a:t>
            </a:r>
          </a:p>
          <a:p>
            <a:r>
              <a:rPr lang="pl-PL" sz="2600" b="1" dirty="0"/>
              <a:t>Druga osoba </a:t>
            </a:r>
            <a:r>
              <a:rPr lang="pl-PL" sz="2600" dirty="0"/>
              <a:t>– pan Tomek, który od kilku tygodni rozpoczął pracę w firmie budowlanej. Panu Tomkowi tak bardzo zależy na nowej pracy, że zaoferował pracodawcy, iż będzie pracował 5 lat bez żadnych urlopów, po 12 godzin dziennie.    </a:t>
            </a:r>
          </a:p>
          <a:p>
            <a:endParaRPr lang="pl-PL" dirty="0"/>
          </a:p>
          <a:p>
            <a:endParaRPr lang="pl-PL" dirty="0"/>
          </a:p>
        </p:txBody>
      </p:sp>
      <p:pic>
        <p:nvPicPr>
          <p:cNvPr id="4" name="Obraz 3"/>
          <p:cNvPicPr>
            <a:picLocks noChangeAspect="1"/>
          </p:cNvPicPr>
          <p:nvPr/>
        </p:nvPicPr>
        <p:blipFill>
          <a:blip r:embed="rId2" cstate="print"/>
          <a:stretch>
            <a:fillRect/>
          </a:stretch>
        </p:blipFill>
        <p:spPr>
          <a:xfrm>
            <a:off x="4992052" y="156754"/>
            <a:ext cx="2545217" cy="1423851"/>
          </a:xfrm>
          <a:prstGeom prst="rect">
            <a:avLst/>
          </a:prstGeom>
        </p:spPr>
      </p:pic>
      <p:pic>
        <p:nvPicPr>
          <p:cNvPr id="5" name="Obraz 4"/>
          <p:cNvPicPr>
            <a:picLocks noChangeAspect="1"/>
          </p:cNvPicPr>
          <p:nvPr/>
        </p:nvPicPr>
        <p:blipFill>
          <a:blip r:embed="rId3" cstate="print"/>
          <a:stretch>
            <a:fillRect/>
          </a:stretch>
        </p:blipFill>
        <p:spPr>
          <a:xfrm>
            <a:off x="8714966" y="78411"/>
            <a:ext cx="3371380" cy="1554446"/>
          </a:xfrm>
          <a:prstGeom prst="rect">
            <a:avLst/>
          </a:prstGeom>
        </p:spPr>
      </p:pic>
    </p:spTree>
    <p:extLst>
      <p:ext uri="{BB962C8B-B14F-4D97-AF65-F5344CB8AC3E}">
        <p14:creationId xmlns:p14="http://schemas.microsoft.com/office/powerpoint/2010/main" xmlns="" val="129981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8617" y="597983"/>
            <a:ext cx="1920241" cy="721364"/>
          </a:xfrm>
        </p:spPr>
        <p:txBody>
          <a:bodyPr>
            <a:normAutofit/>
          </a:bodyPr>
          <a:lstStyle/>
          <a:p>
            <a:r>
              <a:rPr lang="pl-PL" sz="2800" b="1" dirty="0">
                <a:solidFill>
                  <a:srgbClr val="FF0000"/>
                </a:solidFill>
              </a:rPr>
              <a:t>ZADANIE</a:t>
            </a:r>
          </a:p>
        </p:txBody>
      </p:sp>
      <p:sp>
        <p:nvSpPr>
          <p:cNvPr id="3" name="Symbol zastępczy zawartości 2"/>
          <p:cNvSpPr>
            <a:spLocks noGrp="1"/>
          </p:cNvSpPr>
          <p:nvPr>
            <p:ph idx="1"/>
          </p:nvPr>
        </p:nvSpPr>
        <p:spPr>
          <a:xfrm>
            <a:off x="1854926" y="1476102"/>
            <a:ext cx="9575073" cy="5146767"/>
          </a:xfrm>
        </p:spPr>
        <p:txBody>
          <a:bodyPr>
            <a:normAutofit/>
          </a:bodyPr>
          <a:lstStyle/>
          <a:p>
            <a:r>
              <a:rPr lang="pl-PL" sz="2600" b="1" dirty="0"/>
              <a:t>Trzecia osoba </a:t>
            </a:r>
            <a:r>
              <a:rPr lang="pl-PL" sz="2600" dirty="0"/>
              <a:t>– pan Daniel dostał pracę przy naprawianiu linii energetycznych. W pierwszym dniu swojej pracy w firmie dowiedział się, że jedynymi narzędziami jakie dostanie będą: drabina i jedna gumowa rękawiczka.    </a:t>
            </a:r>
          </a:p>
          <a:p>
            <a:r>
              <a:rPr lang="pl-PL" sz="2600" b="1" dirty="0"/>
              <a:t>Czwarta osoba </a:t>
            </a:r>
            <a:r>
              <a:rPr lang="pl-PL" sz="2600" dirty="0"/>
              <a:t>– pani Zofia, która pracuje w Agencji Nieruchomości „Twój Wymarzony Dom”. W firmie jest zatrudnionych sześciu pracowników: pięciu mężczyzn i jedna kobieta – pani Zofia. Ostatnio właściciel firmy powiedział pani Zofii, że nie wyśle jej na najbliższe szkolenie na temat „Jak sprzedać z zyskiem zniszczone mieszkanie”, gdyż „baby i tak się niczego nie nauczą.”   </a:t>
            </a:r>
          </a:p>
          <a:p>
            <a:endParaRPr lang="pl-PL" dirty="0"/>
          </a:p>
          <a:p>
            <a:endParaRPr lang="pl-PL" dirty="0"/>
          </a:p>
        </p:txBody>
      </p:sp>
      <p:pic>
        <p:nvPicPr>
          <p:cNvPr id="4" name="Obraz 3"/>
          <p:cNvPicPr>
            <a:picLocks noChangeAspect="1"/>
          </p:cNvPicPr>
          <p:nvPr/>
        </p:nvPicPr>
        <p:blipFill>
          <a:blip r:embed="rId2" cstate="print"/>
          <a:stretch>
            <a:fillRect/>
          </a:stretch>
        </p:blipFill>
        <p:spPr>
          <a:xfrm>
            <a:off x="4846321" y="91439"/>
            <a:ext cx="2259874" cy="1384663"/>
          </a:xfrm>
          <a:prstGeom prst="rect">
            <a:avLst/>
          </a:prstGeom>
        </p:spPr>
      </p:pic>
      <p:pic>
        <p:nvPicPr>
          <p:cNvPr id="5" name="Obraz 4"/>
          <p:cNvPicPr>
            <a:picLocks noChangeAspect="1"/>
          </p:cNvPicPr>
          <p:nvPr/>
        </p:nvPicPr>
        <p:blipFill>
          <a:blip r:embed="rId3" cstate="print"/>
          <a:stretch>
            <a:fillRect/>
          </a:stretch>
        </p:blipFill>
        <p:spPr>
          <a:xfrm>
            <a:off x="8351520" y="23216"/>
            <a:ext cx="3840480" cy="1606731"/>
          </a:xfrm>
          <a:prstGeom prst="rect">
            <a:avLst/>
          </a:prstGeom>
        </p:spPr>
      </p:pic>
    </p:spTree>
    <p:extLst>
      <p:ext uri="{BB962C8B-B14F-4D97-AF65-F5344CB8AC3E}">
        <p14:creationId xmlns:p14="http://schemas.microsoft.com/office/powerpoint/2010/main" xmlns="" val="339387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309" y="597983"/>
            <a:ext cx="1920241" cy="721364"/>
          </a:xfrm>
        </p:spPr>
        <p:txBody>
          <a:bodyPr>
            <a:normAutofit/>
          </a:bodyPr>
          <a:lstStyle/>
          <a:p>
            <a:r>
              <a:rPr lang="pl-PL" sz="2800" b="1" dirty="0">
                <a:solidFill>
                  <a:srgbClr val="FF0000"/>
                </a:solidFill>
              </a:rPr>
              <a:t>ZADANIE</a:t>
            </a:r>
          </a:p>
        </p:txBody>
      </p:sp>
      <p:sp>
        <p:nvSpPr>
          <p:cNvPr id="3" name="Symbol zastępczy zawartości 2"/>
          <p:cNvSpPr>
            <a:spLocks noGrp="1"/>
          </p:cNvSpPr>
          <p:nvPr>
            <p:ph idx="1"/>
          </p:nvPr>
        </p:nvSpPr>
        <p:spPr>
          <a:xfrm>
            <a:off x="2142309" y="1162593"/>
            <a:ext cx="9575073" cy="5146767"/>
          </a:xfrm>
        </p:spPr>
        <p:txBody>
          <a:bodyPr>
            <a:normAutofit/>
          </a:bodyPr>
          <a:lstStyle/>
          <a:p>
            <a:r>
              <a:rPr lang="pl-PL" sz="2600" b="1" dirty="0"/>
              <a:t>Piąta osoba </a:t>
            </a:r>
            <a:r>
              <a:rPr lang="pl-PL" sz="2600" dirty="0"/>
              <a:t>– pani Anna, która w odpowiedzi na ogłoszoną ofertę pracy na stanowisko sekretarki w dużej firmie zgłosiła swoją kandydaturę. Wykazała, że posiada odpowiednie kwalifikacje, jednak szef chciałby zatrudnić ją najpierw na okres próbny, aby przekonać się czy deklarowane kompetencje są prawdziwe. Szef jest przekonany, że tę sprawę może ustalić po miesiącu współpracy z nową sekretarką.   </a:t>
            </a:r>
            <a:endParaRPr lang="pl-PL" dirty="0"/>
          </a:p>
          <a:p>
            <a:endParaRPr lang="pl-PL" dirty="0"/>
          </a:p>
        </p:txBody>
      </p:sp>
      <p:pic>
        <p:nvPicPr>
          <p:cNvPr id="4" name="Obraz 3"/>
          <p:cNvPicPr>
            <a:picLocks noChangeAspect="1"/>
          </p:cNvPicPr>
          <p:nvPr/>
        </p:nvPicPr>
        <p:blipFill>
          <a:blip r:embed="rId2" cstate="print"/>
          <a:stretch>
            <a:fillRect/>
          </a:stretch>
        </p:blipFill>
        <p:spPr>
          <a:xfrm>
            <a:off x="9196251" y="4238626"/>
            <a:ext cx="2116183" cy="2423432"/>
          </a:xfrm>
          <a:prstGeom prst="rect">
            <a:avLst/>
          </a:prstGeom>
        </p:spPr>
      </p:pic>
      <p:pic>
        <p:nvPicPr>
          <p:cNvPr id="6" name="Obraz 5"/>
          <p:cNvPicPr>
            <a:picLocks noChangeAspect="1"/>
          </p:cNvPicPr>
          <p:nvPr/>
        </p:nvPicPr>
        <p:blipFill>
          <a:blip r:embed="rId3" cstate="print"/>
          <a:stretch>
            <a:fillRect/>
          </a:stretch>
        </p:blipFill>
        <p:spPr>
          <a:xfrm>
            <a:off x="2621098" y="4803067"/>
            <a:ext cx="4206605" cy="1682642"/>
          </a:xfrm>
          <a:prstGeom prst="rect">
            <a:avLst/>
          </a:prstGeom>
        </p:spPr>
      </p:pic>
    </p:spTree>
    <p:extLst>
      <p:ext uri="{BB962C8B-B14F-4D97-AF65-F5344CB8AC3E}">
        <p14:creationId xmlns:p14="http://schemas.microsoft.com/office/powerpoint/2010/main" xmlns="" val="291024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0424" y="545732"/>
            <a:ext cx="1920241" cy="721364"/>
          </a:xfrm>
        </p:spPr>
        <p:txBody>
          <a:bodyPr>
            <a:normAutofit/>
          </a:bodyPr>
          <a:lstStyle/>
          <a:p>
            <a:r>
              <a:rPr lang="pl-PL" sz="2800" b="1" dirty="0">
                <a:solidFill>
                  <a:srgbClr val="FF0000"/>
                </a:solidFill>
              </a:rPr>
              <a:t>ZADANIE</a:t>
            </a:r>
          </a:p>
        </p:txBody>
      </p:sp>
      <p:sp>
        <p:nvSpPr>
          <p:cNvPr id="3" name="Symbol zastępczy zawartości 2"/>
          <p:cNvSpPr>
            <a:spLocks noGrp="1"/>
          </p:cNvSpPr>
          <p:nvPr>
            <p:ph idx="1"/>
          </p:nvPr>
        </p:nvSpPr>
        <p:spPr>
          <a:xfrm>
            <a:off x="1476103" y="1162593"/>
            <a:ext cx="10424160" cy="5394961"/>
          </a:xfrm>
        </p:spPr>
        <p:txBody>
          <a:bodyPr>
            <a:noAutofit/>
          </a:bodyPr>
          <a:lstStyle/>
          <a:p>
            <a:r>
              <a:rPr lang="pl-PL" sz="2100" dirty="0"/>
              <a:t>Waszym zadaniem będzie </a:t>
            </a:r>
            <a:r>
              <a:rPr lang="pl-PL" sz="2100" b="1" dirty="0"/>
              <a:t>udzielenie profesjonalnej i wyczerpującej informacji prawnej na pytania tych osób, które zgłosiły się do Was z konkretnym problemem w pracy. Przygotujcie rozwiązania prawne dotyczące każdego przedstawionego przypadku.</a:t>
            </a:r>
          </a:p>
          <a:p>
            <a:r>
              <a:rPr lang="pl-PL" sz="2100" dirty="0"/>
              <a:t>Każde zdarzenie należy przeanalizować w zgodności z właściwie dobranym do sytuacji przepisem prawnym. </a:t>
            </a:r>
          </a:p>
          <a:p>
            <a:r>
              <a:rPr lang="pl-PL" sz="2100" dirty="0"/>
              <a:t>Przepisy prawne odszukajcie w podanych źródłach internetowych. </a:t>
            </a:r>
          </a:p>
          <a:p>
            <a:r>
              <a:rPr lang="pl-PL" sz="2100" dirty="0"/>
              <a:t>Zadanie wykonajcie w 3-osobowych grupach. Sami zdecydujcie o wyborze formy i techniki wykonania pracy (prezentacja, ulotka, broszura, itp.).   </a:t>
            </a:r>
          </a:p>
          <a:p>
            <a:r>
              <a:rPr lang="pl-PL" sz="2100" dirty="0">
                <a:solidFill>
                  <a:schemeClr val="tx1"/>
                </a:solidFill>
              </a:rPr>
              <a:t>Wspólnie wybierzcie kierownika (lidera) grupy, który będzie odpowiedzialny za organizację pracy zespołu i końcowy rezultat Waszej pracy. Pamiętajcie, że każdy powinien pracować na wspólny efekt końcowy</a:t>
            </a:r>
            <a:r>
              <a:rPr lang="pl-PL" sz="2400" dirty="0">
                <a:solidFill>
                  <a:schemeClr val="tx1"/>
                </a:solidFill>
              </a:rPr>
              <a:t>.</a:t>
            </a:r>
            <a:endParaRPr lang="pl-PL" sz="2100" dirty="0"/>
          </a:p>
          <a:p>
            <a:r>
              <a:rPr lang="pl-PL" sz="2100" dirty="0"/>
              <a:t>Na koniec zaprezentujcie efekty swojej pracy Waszym kolegom z klasy i nauczycielowi.</a:t>
            </a:r>
          </a:p>
        </p:txBody>
      </p:sp>
      <p:pic>
        <p:nvPicPr>
          <p:cNvPr id="4" name="Obraz 3"/>
          <p:cNvPicPr>
            <a:picLocks noChangeAspect="1"/>
          </p:cNvPicPr>
          <p:nvPr/>
        </p:nvPicPr>
        <p:blipFill>
          <a:blip r:embed="rId2" cstate="print"/>
          <a:stretch>
            <a:fillRect/>
          </a:stretch>
        </p:blipFill>
        <p:spPr>
          <a:xfrm>
            <a:off x="9565141" y="0"/>
            <a:ext cx="2466975" cy="1267096"/>
          </a:xfrm>
          <a:prstGeom prst="rect">
            <a:avLst/>
          </a:prstGeom>
        </p:spPr>
      </p:pic>
      <p:pic>
        <p:nvPicPr>
          <p:cNvPr id="5" name="Obraz 4"/>
          <p:cNvPicPr>
            <a:picLocks noChangeAspect="1"/>
          </p:cNvPicPr>
          <p:nvPr/>
        </p:nvPicPr>
        <p:blipFill>
          <a:blip r:embed="rId3" cstate="print"/>
          <a:stretch>
            <a:fillRect/>
          </a:stretch>
        </p:blipFill>
        <p:spPr>
          <a:xfrm>
            <a:off x="6244046" y="58783"/>
            <a:ext cx="2821577" cy="1149530"/>
          </a:xfrm>
          <a:prstGeom prst="rect">
            <a:avLst/>
          </a:prstGeom>
        </p:spPr>
      </p:pic>
    </p:spTree>
    <p:extLst>
      <p:ext uri="{BB962C8B-B14F-4D97-AF65-F5344CB8AC3E}">
        <p14:creationId xmlns:p14="http://schemas.microsoft.com/office/powerpoint/2010/main" xmlns="" val="162971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2675" y="191582"/>
            <a:ext cx="2112471" cy="525421"/>
          </a:xfrm>
        </p:spPr>
        <p:txBody>
          <a:bodyPr>
            <a:normAutofit/>
          </a:bodyPr>
          <a:lstStyle/>
          <a:p>
            <a:r>
              <a:rPr lang="pl-PL" sz="2800" b="1" dirty="0">
                <a:solidFill>
                  <a:srgbClr val="FF0000"/>
                </a:solidFill>
              </a:rPr>
              <a:t>PROCES</a:t>
            </a:r>
          </a:p>
        </p:txBody>
      </p:sp>
      <p:sp>
        <p:nvSpPr>
          <p:cNvPr id="3" name="Symbol zastępczy zawartości 2"/>
          <p:cNvSpPr>
            <a:spLocks noGrp="1"/>
          </p:cNvSpPr>
          <p:nvPr>
            <p:ph idx="1"/>
          </p:nvPr>
        </p:nvSpPr>
        <p:spPr>
          <a:xfrm>
            <a:off x="1645920" y="717003"/>
            <a:ext cx="10175967" cy="5316583"/>
          </a:xfrm>
        </p:spPr>
        <p:txBody>
          <a:bodyPr>
            <a:normAutofit/>
          </a:bodyPr>
          <a:lstStyle/>
          <a:p>
            <a:r>
              <a:rPr lang="pl-PL" sz="2200" b="1" dirty="0"/>
              <a:t>Aby poprawnie wykonać zadanie, należy sformułować pytania, które skierowały do Was poszczególne osoby:</a:t>
            </a:r>
          </a:p>
          <a:p>
            <a:pPr marL="0" indent="0">
              <a:buNone/>
            </a:pPr>
            <a:r>
              <a:rPr lang="pl-PL" sz="2200" b="1" dirty="0"/>
              <a:t>1). </a:t>
            </a:r>
            <a:r>
              <a:rPr lang="pl-PL" sz="2200" dirty="0"/>
              <a:t>Czy takie zachowanie szefa jest dopuszczalne? – pyta pani Olga.</a:t>
            </a:r>
          </a:p>
          <a:p>
            <a:pPr marL="0" indent="0">
              <a:buNone/>
            </a:pPr>
            <a:r>
              <a:rPr lang="pl-PL" sz="2200" b="1" dirty="0"/>
              <a:t>2). </a:t>
            </a:r>
            <a:r>
              <a:rPr lang="pl-PL" sz="2200" dirty="0"/>
              <a:t>Czy mogę zrezygnować z urlopu wypoczynkowego przez najbliższe 5 lat mojej pracy, aby zagwarantować sobie stabilność zatrudnienia w firmie? – pyta pan Tomek.</a:t>
            </a:r>
          </a:p>
          <a:p>
            <a:pPr marL="0" indent="0">
              <a:buNone/>
            </a:pPr>
            <a:r>
              <a:rPr lang="pl-PL" sz="2200" b="1" dirty="0"/>
              <a:t>3). </a:t>
            </a:r>
            <a:r>
              <a:rPr lang="pl-PL" sz="2200" dirty="0"/>
              <a:t>Czy szef miał rację, odpowiadając na moją uwagę o zapewnienie bezpiecznych warunków pracy, że „poprzedni pracownik jakoś sobie radził, to i ty powinieneś”. Niestety, mój poprzednik zginął w wypadku przy pracy, ja także obawiam się o swoje bezpieczeństwo.  - pyta pan Daniel.</a:t>
            </a:r>
          </a:p>
          <a:p>
            <a:pPr marL="0" indent="0">
              <a:buNone/>
            </a:pPr>
            <a:r>
              <a:rPr lang="pl-PL" sz="2200" b="1" dirty="0"/>
              <a:t>4). </a:t>
            </a:r>
            <a:r>
              <a:rPr lang="pl-PL" sz="2200" dirty="0"/>
              <a:t>Czy właściciel mógł tak odpowiedzieć? Co jeśli powiedziałby: „Pani tu jest tylko na czas określony i nie opłaca mi się w Panią inwestować?” - pyta pani Zofia? </a:t>
            </a:r>
          </a:p>
        </p:txBody>
      </p:sp>
      <p:pic>
        <p:nvPicPr>
          <p:cNvPr id="4" name="Obraz 3"/>
          <p:cNvPicPr>
            <a:picLocks noChangeAspect="1"/>
          </p:cNvPicPr>
          <p:nvPr/>
        </p:nvPicPr>
        <p:blipFill>
          <a:blip r:embed="rId2" cstate="print"/>
          <a:stretch>
            <a:fillRect/>
          </a:stretch>
        </p:blipFill>
        <p:spPr>
          <a:xfrm>
            <a:off x="6701247" y="5368834"/>
            <a:ext cx="3579222" cy="1371600"/>
          </a:xfrm>
          <a:prstGeom prst="rect">
            <a:avLst/>
          </a:prstGeom>
        </p:spPr>
      </p:pic>
    </p:spTree>
    <p:extLst>
      <p:ext uri="{BB962C8B-B14F-4D97-AF65-F5344CB8AC3E}">
        <p14:creationId xmlns:p14="http://schemas.microsoft.com/office/powerpoint/2010/main" xmlns="" val="416039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16183" y="454293"/>
            <a:ext cx="2112471" cy="525421"/>
          </a:xfrm>
        </p:spPr>
        <p:txBody>
          <a:bodyPr>
            <a:normAutofit/>
          </a:bodyPr>
          <a:lstStyle/>
          <a:p>
            <a:r>
              <a:rPr lang="pl-PL" sz="2800" b="1" dirty="0">
                <a:solidFill>
                  <a:srgbClr val="FF0000"/>
                </a:solidFill>
              </a:rPr>
              <a:t>PROCES</a:t>
            </a:r>
          </a:p>
        </p:txBody>
      </p:sp>
      <p:sp>
        <p:nvSpPr>
          <p:cNvPr id="3" name="Symbol zastępczy zawartości 2"/>
          <p:cNvSpPr>
            <a:spLocks noGrp="1"/>
          </p:cNvSpPr>
          <p:nvPr>
            <p:ph idx="1"/>
          </p:nvPr>
        </p:nvSpPr>
        <p:spPr>
          <a:xfrm>
            <a:off x="2011681" y="979714"/>
            <a:ext cx="9810206" cy="5316583"/>
          </a:xfrm>
        </p:spPr>
        <p:txBody>
          <a:bodyPr>
            <a:normAutofit/>
          </a:bodyPr>
          <a:lstStyle/>
          <a:p>
            <a:pPr marL="0" indent="0">
              <a:buNone/>
            </a:pPr>
            <a:r>
              <a:rPr lang="pl-PL" sz="2200" b="1" dirty="0"/>
              <a:t>5). </a:t>
            </a:r>
            <a:r>
              <a:rPr lang="pl-PL" sz="2400" dirty="0"/>
              <a:t>Czy szefowi przysługuje prawo, aby tak postąpić? Co w tej sytuacji powinien zrobić? – pyta pani Anna.</a:t>
            </a:r>
          </a:p>
          <a:p>
            <a:r>
              <a:rPr lang="pl-PL" sz="2400" dirty="0"/>
              <a:t>Po zakończeniu zadania</a:t>
            </a:r>
            <a:r>
              <a:rPr lang="pl-PL" sz="2400" dirty="0">
                <a:solidFill>
                  <a:schemeClr val="tx1"/>
                </a:solidFill>
              </a:rPr>
              <a:t> zaprezentujcie jego efekty na forum klasy.</a:t>
            </a:r>
          </a:p>
          <a:p>
            <a:r>
              <a:rPr lang="pl-PL" sz="2400" dirty="0">
                <a:solidFill>
                  <a:schemeClr val="tx1"/>
                </a:solidFill>
              </a:rPr>
              <a:t>Porównajcie między grupami, czy proponujecie podobne rozwiązania, czy się w czymś różnią. </a:t>
            </a:r>
          </a:p>
          <a:p>
            <a:r>
              <a:rPr lang="pl-PL" sz="2400" dirty="0">
                <a:solidFill>
                  <a:schemeClr val="tx1"/>
                </a:solidFill>
              </a:rPr>
              <a:t>Wspólnie zastanówcie się i wskażcie te elementy zadania, które były dla Was najłatwiejsze oraz najtrudniejsze do wykonania.   </a:t>
            </a:r>
          </a:p>
          <a:p>
            <a:pPr marL="0" indent="0">
              <a:buNone/>
            </a:pPr>
            <a:endParaRPr lang="pl-PL" sz="2200" dirty="0"/>
          </a:p>
        </p:txBody>
      </p:sp>
      <p:pic>
        <p:nvPicPr>
          <p:cNvPr id="4" name="Obraz 3"/>
          <p:cNvPicPr>
            <a:picLocks noChangeAspect="1"/>
          </p:cNvPicPr>
          <p:nvPr/>
        </p:nvPicPr>
        <p:blipFill>
          <a:blip r:embed="rId2" cstate="print"/>
          <a:stretch>
            <a:fillRect/>
          </a:stretch>
        </p:blipFill>
        <p:spPr>
          <a:xfrm>
            <a:off x="5185954" y="4428308"/>
            <a:ext cx="6635933" cy="2286001"/>
          </a:xfrm>
          <a:prstGeom prst="rect">
            <a:avLst/>
          </a:prstGeom>
        </p:spPr>
      </p:pic>
    </p:spTree>
    <p:extLst>
      <p:ext uri="{BB962C8B-B14F-4D97-AF65-F5344CB8AC3E}">
        <p14:creationId xmlns:p14="http://schemas.microsoft.com/office/powerpoint/2010/main" xmlns="" val="3092506586"/>
      </p:ext>
    </p:extLst>
  </p:cSld>
  <p:clrMapOvr>
    <a:masterClrMapping/>
  </p:clrMapOvr>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915</TotalTime>
  <Words>1370</Words>
  <Application>Microsoft Office PowerPoint</Application>
  <PresentationFormat>Niestandardowy</PresentationFormat>
  <Paragraphs>125</Paragraphs>
  <Slides>17</Slides>
  <Notes>0</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17</vt:i4>
      </vt:variant>
    </vt:vector>
  </HeadingPairs>
  <TitlesOfParts>
    <vt:vector size="19" baseType="lpstr">
      <vt:lpstr>Smuga</vt:lpstr>
      <vt:lpstr>Arkusz</vt:lpstr>
      <vt:lpstr>Porady prawne – analiza przypadków z zakresu prawa pracy </vt:lpstr>
      <vt:lpstr>WPROWADZENIE</vt:lpstr>
      <vt:lpstr>WPROWADZENIE</vt:lpstr>
      <vt:lpstr>ZADANIE</vt:lpstr>
      <vt:lpstr>ZADANIE</vt:lpstr>
      <vt:lpstr>ZADANIE</vt:lpstr>
      <vt:lpstr>ZADANIE</vt:lpstr>
      <vt:lpstr>PROCES</vt:lpstr>
      <vt:lpstr>PROCES</vt:lpstr>
      <vt:lpstr>ŹRÓDŁA</vt:lpstr>
      <vt:lpstr>EWALUACJA</vt:lpstr>
      <vt:lpstr>Slajd 12</vt:lpstr>
      <vt:lpstr>Slajd 13</vt:lpstr>
      <vt:lpstr>Slajd 14</vt:lpstr>
      <vt:lpstr>PORADNIK DLA NAUCZYCIELA</vt:lpstr>
      <vt:lpstr>PORADNIK DLA NAUCZYCIELA</vt:lpstr>
      <vt:lpstr>Projekt „Innowacyjne narzędzia w edukacji zawodowej dla niesłyszących” korzysta z dofinansowania otrzymanego od Islandii, Liechtensteinu i Norwegii w ramach funduszy EOG.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dc:creator>
  <cp:lastModifiedBy>Konrad1</cp:lastModifiedBy>
  <cp:revision>203</cp:revision>
  <dcterms:created xsi:type="dcterms:W3CDTF">2020-08-25T16:50:02Z</dcterms:created>
  <dcterms:modified xsi:type="dcterms:W3CDTF">2021-08-15T12:32:22Z</dcterms:modified>
</cp:coreProperties>
</file>